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56" r:id="rId3"/>
    <p:sldId id="257" r:id="rId4"/>
    <p:sldId id="258" r:id="rId5"/>
    <p:sldId id="264" r:id="rId6"/>
    <p:sldId id="266" r:id="rId7"/>
    <p:sldId id="267" r:id="rId8"/>
    <p:sldId id="283" r:id="rId9"/>
    <p:sldId id="268" r:id="rId10"/>
    <p:sldId id="269" r:id="rId11"/>
    <p:sldId id="279" r:id="rId12"/>
    <p:sldId id="271" r:id="rId13"/>
    <p:sldId id="272" r:id="rId14"/>
    <p:sldId id="275" r:id="rId15"/>
    <p:sldId id="276" r:id="rId16"/>
    <p:sldId id="282"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0D645962-9387-4CBA-B940-CDC6C1A5F7BC}">
          <p14:sldIdLst>
            <p14:sldId id="277"/>
            <p14:sldId id="256"/>
          </p14:sldIdLst>
        </p14:section>
        <p14:section name="introduction" id="{5A42DF61-84CD-466C-BE1A-F5E0F87ED31B}">
          <p14:sldIdLst>
            <p14:sldId id="257"/>
            <p14:sldId id="258"/>
          </p14:sldIdLst>
        </p14:section>
        <p14:section name="proposed solution" id="{C63C7AB9-A17E-46FE-8C01-043B7EECA358}">
          <p14:sldIdLst>
            <p14:sldId id="264"/>
            <p14:sldId id="266"/>
          </p14:sldIdLst>
        </p14:section>
        <p14:section name="TECHNICAL APPROACH" id="{1B47D5B4-40B8-4A78-921A-9BB418631486}">
          <p14:sldIdLst>
            <p14:sldId id="267"/>
            <p14:sldId id="283"/>
            <p14:sldId id="268"/>
          </p14:sldIdLst>
        </p14:section>
        <p14:section name="KEY FEATURES" id="{0E1D769A-7897-4854-80FA-753715DA0F49}">
          <p14:sldIdLst>
            <p14:sldId id="269"/>
            <p14:sldId id="279"/>
            <p14:sldId id="271"/>
            <p14:sldId id="272"/>
          </p14:sldIdLst>
        </p14:section>
        <p14:section name="CHALLENGE" id="{F59D70AF-67D2-4EA9-8900-C7B836F893B9}">
          <p14:sldIdLst/>
        </p14:section>
        <p14:section name="FUTURE" id="{FB162EAF-F597-4F3C-8516-D7F2B0FE37B0}">
          <p14:sldIdLst>
            <p14:sldId id="275"/>
            <p14:sldId id="276"/>
            <p14:sldId id="282"/>
            <p14:sldId id="280"/>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280" y="-5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66025A-9953-B258-3CB4-C87854A0F2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8E82E62E-36C1-6B96-5A87-60B5DBDF13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4A082B77-8B76-B678-B8F4-44FC4622E638}"/>
              </a:ext>
            </a:extLst>
          </p:cNvPr>
          <p:cNvSpPr>
            <a:spLocks noGrp="1"/>
          </p:cNvSpPr>
          <p:nvPr>
            <p:ph type="dt" sz="half" idx="10"/>
          </p:nvPr>
        </p:nvSpPr>
        <p:spPr/>
        <p:txBody>
          <a:bodyPr/>
          <a:lstStyle/>
          <a:p>
            <a:fld id="{48C0D9D6-21E2-4BBC-B1EE-13A585D2F424}" type="datetimeFigureOut">
              <a:rPr lang="en-IN" smtClean="0"/>
              <a:t>13-10-2023</a:t>
            </a:fld>
            <a:endParaRPr lang="en-IN"/>
          </a:p>
        </p:txBody>
      </p:sp>
      <p:sp>
        <p:nvSpPr>
          <p:cNvPr id="5" name="Footer Placeholder 4">
            <a:extLst>
              <a:ext uri="{FF2B5EF4-FFF2-40B4-BE49-F238E27FC236}">
                <a16:creationId xmlns:a16="http://schemas.microsoft.com/office/drawing/2014/main" xmlns="" id="{DEFAB6E2-4341-E4C2-16EB-EE1D87E773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0E410A2-B19B-8CBB-BCFA-A17B78DE38FF}"/>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46409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B28594-3911-70FD-0EBD-025A2F97A9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212F2B2-00E0-2102-3B39-FDC13C3BCD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5476F5A-7B11-4A1C-F0A4-13C3D01AF0BE}"/>
              </a:ext>
            </a:extLst>
          </p:cNvPr>
          <p:cNvSpPr>
            <a:spLocks noGrp="1"/>
          </p:cNvSpPr>
          <p:nvPr>
            <p:ph type="dt" sz="half" idx="10"/>
          </p:nvPr>
        </p:nvSpPr>
        <p:spPr/>
        <p:txBody>
          <a:bodyPr/>
          <a:lstStyle/>
          <a:p>
            <a:fld id="{48C0D9D6-21E2-4BBC-B1EE-13A585D2F424}" type="datetimeFigureOut">
              <a:rPr lang="en-IN" smtClean="0"/>
              <a:t>13-10-2023</a:t>
            </a:fld>
            <a:endParaRPr lang="en-IN"/>
          </a:p>
        </p:txBody>
      </p:sp>
      <p:sp>
        <p:nvSpPr>
          <p:cNvPr id="5" name="Footer Placeholder 4">
            <a:extLst>
              <a:ext uri="{FF2B5EF4-FFF2-40B4-BE49-F238E27FC236}">
                <a16:creationId xmlns:a16="http://schemas.microsoft.com/office/drawing/2014/main" xmlns="" id="{6FEF16F8-D270-3A38-1A48-393C0ABDAA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E2B3660-F81C-2863-5518-0A2A1B52ECC1}"/>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10102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8FE61DD-D896-F2C4-E758-C81C42853A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59496F7F-D361-C04A-4D2E-81E3802CE2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7A68083-7517-BBBE-D98A-12C3F13B190A}"/>
              </a:ext>
            </a:extLst>
          </p:cNvPr>
          <p:cNvSpPr>
            <a:spLocks noGrp="1"/>
          </p:cNvSpPr>
          <p:nvPr>
            <p:ph type="dt" sz="half" idx="10"/>
          </p:nvPr>
        </p:nvSpPr>
        <p:spPr/>
        <p:txBody>
          <a:bodyPr/>
          <a:lstStyle/>
          <a:p>
            <a:fld id="{48C0D9D6-21E2-4BBC-B1EE-13A585D2F424}" type="datetimeFigureOut">
              <a:rPr lang="en-IN" smtClean="0"/>
              <a:t>13-10-2023</a:t>
            </a:fld>
            <a:endParaRPr lang="en-IN"/>
          </a:p>
        </p:txBody>
      </p:sp>
      <p:sp>
        <p:nvSpPr>
          <p:cNvPr id="5" name="Footer Placeholder 4">
            <a:extLst>
              <a:ext uri="{FF2B5EF4-FFF2-40B4-BE49-F238E27FC236}">
                <a16:creationId xmlns:a16="http://schemas.microsoft.com/office/drawing/2014/main" xmlns="" id="{9ECFC9BD-6E8D-CEDC-01FC-505E3BE384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3501DC9-3415-0965-E521-1D4A0388E4D9}"/>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87129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2E42B5-50DE-C424-E4D1-C4BF6AE777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C11B485-7485-FEAE-3F97-3C29A4D381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3F74150-E255-6F8C-121D-45262B6DFB29}"/>
              </a:ext>
            </a:extLst>
          </p:cNvPr>
          <p:cNvSpPr>
            <a:spLocks noGrp="1"/>
          </p:cNvSpPr>
          <p:nvPr>
            <p:ph type="dt" sz="half" idx="10"/>
          </p:nvPr>
        </p:nvSpPr>
        <p:spPr/>
        <p:txBody>
          <a:bodyPr/>
          <a:lstStyle/>
          <a:p>
            <a:fld id="{48C0D9D6-21E2-4BBC-B1EE-13A585D2F424}" type="datetimeFigureOut">
              <a:rPr lang="en-IN" smtClean="0"/>
              <a:t>13-10-2023</a:t>
            </a:fld>
            <a:endParaRPr lang="en-IN"/>
          </a:p>
        </p:txBody>
      </p:sp>
      <p:sp>
        <p:nvSpPr>
          <p:cNvPr id="5" name="Footer Placeholder 4">
            <a:extLst>
              <a:ext uri="{FF2B5EF4-FFF2-40B4-BE49-F238E27FC236}">
                <a16:creationId xmlns:a16="http://schemas.microsoft.com/office/drawing/2014/main" xmlns="" id="{71748461-7C99-3829-4AE8-DC413069AB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904E376-A0D9-3EFB-D1A6-779705257B66}"/>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1496627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EDE3F2-6659-7A42-6E07-8046A16627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8936288-1BAB-D7BF-2A15-09285B70BC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AE365ED-54D8-529A-26F2-98B2DB9DC015}"/>
              </a:ext>
            </a:extLst>
          </p:cNvPr>
          <p:cNvSpPr>
            <a:spLocks noGrp="1"/>
          </p:cNvSpPr>
          <p:nvPr>
            <p:ph type="dt" sz="half" idx="10"/>
          </p:nvPr>
        </p:nvSpPr>
        <p:spPr/>
        <p:txBody>
          <a:bodyPr/>
          <a:lstStyle/>
          <a:p>
            <a:fld id="{48C0D9D6-21E2-4BBC-B1EE-13A585D2F424}" type="datetimeFigureOut">
              <a:rPr lang="en-IN" smtClean="0"/>
              <a:t>13-10-2023</a:t>
            </a:fld>
            <a:endParaRPr lang="en-IN"/>
          </a:p>
        </p:txBody>
      </p:sp>
      <p:sp>
        <p:nvSpPr>
          <p:cNvPr id="5" name="Footer Placeholder 4">
            <a:extLst>
              <a:ext uri="{FF2B5EF4-FFF2-40B4-BE49-F238E27FC236}">
                <a16:creationId xmlns:a16="http://schemas.microsoft.com/office/drawing/2014/main" xmlns="" id="{EEC47242-80EB-6E5C-4003-90C72945F1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0991CE4-0F1A-2F47-7249-6B89DB44AB86}"/>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1515019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B411B7-991B-38C1-F8E5-67A3B5A4DE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CCF60EA-E652-4177-014C-8A1A5346A6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62C40D7E-E32E-D4E5-0440-545B834AFB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1ED0D474-5B89-E67A-4C4F-580705E8A6A1}"/>
              </a:ext>
            </a:extLst>
          </p:cNvPr>
          <p:cNvSpPr>
            <a:spLocks noGrp="1"/>
          </p:cNvSpPr>
          <p:nvPr>
            <p:ph type="dt" sz="half" idx="10"/>
          </p:nvPr>
        </p:nvSpPr>
        <p:spPr/>
        <p:txBody>
          <a:bodyPr/>
          <a:lstStyle/>
          <a:p>
            <a:fld id="{48C0D9D6-21E2-4BBC-B1EE-13A585D2F424}" type="datetimeFigureOut">
              <a:rPr lang="en-IN" smtClean="0"/>
              <a:t>13-10-2023</a:t>
            </a:fld>
            <a:endParaRPr lang="en-IN"/>
          </a:p>
        </p:txBody>
      </p:sp>
      <p:sp>
        <p:nvSpPr>
          <p:cNvPr id="6" name="Footer Placeholder 5">
            <a:extLst>
              <a:ext uri="{FF2B5EF4-FFF2-40B4-BE49-F238E27FC236}">
                <a16:creationId xmlns:a16="http://schemas.microsoft.com/office/drawing/2014/main" xmlns="" id="{E9522204-A83F-4A0A-DD19-FE3073F5F1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03B90D9-C134-081B-72B5-C7E4A8B84FFF}"/>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1692527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2BD14B-C00D-2CCE-C5DF-B76DDD4C7EF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9ED3AA5-C50D-1A33-8C7C-E1DCA69898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921BBF7-9460-2117-E775-07DA11F5BD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AB42103C-5507-93AF-4DA9-D7FB96A0C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EC28116-E11D-F038-F88E-95240CCF9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7D4A30B9-4AFA-FA9D-292A-7AC1CC60B4FB}"/>
              </a:ext>
            </a:extLst>
          </p:cNvPr>
          <p:cNvSpPr>
            <a:spLocks noGrp="1"/>
          </p:cNvSpPr>
          <p:nvPr>
            <p:ph type="dt" sz="half" idx="10"/>
          </p:nvPr>
        </p:nvSpPr>
        <p:spPr/>
        <p:txBody>
          <a:bodyPr/>
          <a:lstStyle/>
          <a:p>
            <a:fld id="{48C0D9D6-21E2-4BBC-B1EE-13A585D2F424}" type="datetimeFigureOut">
              <a:rPr lang="en-IN" smtClean="0"/>
              <a:t>13-10-2023</a:t>
            </a:fld>
            <a:endParaRPr lang="en-IN"/>
          </a:p>
        </p:txBody>
      </p:sp>
      <p:sp>
        <p:nvSpPr>
          <p:cNvPr id="8" name="Footer Placeholder 7">
            <a:extLst>
              <a:ext uri="{FF2B5EF4-FFF2-40B4-BE49-F238E27FC236}">
                <a16:creationId xmlns:a16="http://schemas.microsoft.com/office/drawing/2014/main" xmlns="" id="{3D8CF862-5FE1-5923-F3A0-6D763FE2F17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CC38F23B-C523-26F9-0738-2BDDB6741F67}"/>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402038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B08640-66BB-0ACC-5315-0625235F42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16FCCE6E-3FD7-01FE-61A4-25C20D0050D0}"/>
              </a:ext>
            </a:extLst>
          </p:cNvPr>
          <p:cNvSpPr>
            <a:spLocks noGrp="1"/>
          </p:cNvSpPr>
          <p:nvPr>
            <p:ph type="dt" sz="half" idx="10"/>
          </p:nvPr>
        </p:nvSpPr>
        <p:spPr/>
        <p:txBody>
          <a:bodyPr/>
          <a:lstStyle/>
          <a:p>
            <a:fld id="{48C0D9D6-21E2-4BBC-B1EE-13A585D2F424}" type="datetimeFigureOut">
              <a:rPr lang="en-IN" smtClean="0"/>
              <a:t>13-10-2023</a:t>
            </a:fld>
            <a:endParaRPr lang="en-IN"/>
          </a:p>
        </p:txBody>
      </p:sp>
      <p:sp>
        <p:nvSpPr>
          <p:cNvPr id="4" name="Footer Placeholder 3">
            <a:extLst>
              <a:ext uri="{FF2B5EF4-FFF2-40B4-BE49-F238E27FC236}">
                <a16:creationId xmlns:a16="http://schemas.microsoft.com/office/drawing/2014/main" xmlns="" id="{4F52910F-5F20-11EB-63F7-DAB88C793EF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1FDBDAEB-A75E-40FB-4F18-54BEA69203E3}"/>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2820701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41F023C-9927-6D07-E806-430ED4B0CA36}"/>
              </a:ext>
            </a:extLst>
          </p:cNvPr>
          <p:cNvSpPr>
            <a:spLocks noGrp="1"/>
          </p:cNvSpPr>
          <p:nvPr>
            <p:ph type="dt" sz="half" idx="10"/>
          </p:nvPr>
        </p:nvSpPr>
        <p:spPr/>
        <p:txBody>
          <a:bodyPr/>
          <a:lstStyle/>
          <a:p>
            <a:fld id="{48C0D9D6-21E2-4BBC-B1EE-13A585D2F424}" type="datetimeFigureOut">
              <a:rPr lang="en-IN" smtClean="0"/>
              <a:t>13-10-2023</a:t>
            </a:fld>
            <a:endParaRPr lang="en-IN"/>
          </a:p>
        </p:txBody>
      </p:sp>
      <p:sp>
        <p:nvSpPr>
          <p:cNvPr id="3" name="Footer Placeholder 2">
            <a:extLst>
              <a:ext uri="{FF2B5EF4-FFF2-40B4-BE49-F238E27FC236}">
                <a16:creationId xmlns:a16="http://schemas.microsoft.com/office/drawing/2014/main" xmlns="" id="{E4D9E3B2-D4DB-ED96-6BCE-4919CB1C55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4F2F5F7F-EDD3-FF17-2B86-B5243AA45337}"/>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3155874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8105B0-041F-7E5D-AE61-3937D5CE52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2D74138-E676-7322-1F47-57DCEEC272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FA583753-533D-D8FC-C40D-1E7B0A255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134385E-F053-6475-CA53-49E797263F1A}"/>
              </a:ext>
            </a:extLst>
          </p:cNvPr>
          <p:cNvSpPr>
            <a:spLocks noGrp="1"/>
          </p:cNvSpPr>
          <p:nvPr>
            <p:ph type="dt" sz="half" idx="10"/>
          </p:nvPr>
        </p:nvSpPr>
        <p:spPr/>
        <p:txBody>
          <a:bodyPr/>
          <a:lstStyle/>
          <a:p>
            <a:fld id="{48C0D9D6-21E2-4BBC-B1EE-13A585D2F424}" type="datetimeFigureOut">
              <a:rPr lang="en-IN" smtClean="0"/>
              <a:t>13-10-2023</a:t>
            </a:fld>
            <a:endParaRPr lang="en-IN"/>
          </a:p>
        </p:txBody>
      </p:sp>
      <p:sp>
        <p:nvSpPr>
          <p:cNvPr id="6" name="Footer Placeholder 5">
            <a:extLst>
              <a:ext uri="{FF2B5EF4-FFF2-40B4-BE49-F238E27FC236}">
                <a16:creationId xmlns:a16="http://schemas.microsoft.com/office/drawing/2014/main" xmlns="" id="{5F35B2E5-52B7-0EAA-7652-4D8E2B312D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58937D0-8C3C-147C-B52D-ADE33F775C60}"/>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240148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66EAFB-153B-FF25-CE54-D694ACED0A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806A3619-11C9-35E1-2679-689B1957D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AF91E007-E15D-307E-9DA0-E6F284423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BD5FD42-58E5-6D21-4251-C81B4DEBA7DF}"/>
              </a:ext>
            </a:extLst>
          </p:cNvPr>
          <p:cNvSpPr>
            <a:spLocks noGrp="1"/>
          </p:cNvSpPr>
          <p:nvPr>
            <p:ph type="dt" sz="half" idx="10"/>
          </p:nvPr>
        </p:nvSpPr>
        <p:spPr/>
        <p:txBody>
          <a:bodyPr/>
          <a:lstStyle/>
          <a:p>
            <a:fld id="{48C0D9D6-21E2-4BBC-B1EE-13A585D2F424}" type="datetimeFigureOut">
              <a:rPr lang="en-IN" smtClean="0"/>
              <a:t>13-10-2023</a:t>
            </a:fld>
            <a:endParaRPr lang="en-IN"/>
          </a:p>
        </p:txBody>
      </p:sp>
      <p:sp>
        <p:nvSpPr>
          <p:cNvPr id="6" name="Footer Placeholder 5">
            <a:extLst>
              <a:ext uri="{FF2B5EF4-FFF2-40B4-BE49-F238E27FC236}">
                <a16:creationId xmlns:a16="http://schemas.microsoft.com/office/drawing/2014/main" xmlns="" id="{EB42BAD1-2FD9-7E48-2F66-77E05EBF25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895F933-C414-7BE0-2F40-3E0F371D1110}"/>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379935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1210790-9CB0-70A5-5A49-98C603B084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29CAE33-07B2-4F37-6B83-29D7391429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745B51F-A070-F57F-8553-B91F158C82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0D9D6-21E2-4BBC-B1EE-13A585D2F424}" type="datetimeFigureOut">
              <a:rPr lang="en-IN" smtClean="0"/>
              <a:t>13-10-2023</a:t>
            </a:fld>
            <a:endParaRPr lang="en-IN"/>
          </a:p>
        </p:txBody>
      </p:sp>
      <p:sp>
        <p:nvSpPr>
          <p:cNvPr id="5" name="Footer Placeholder 4">
            <a:extLst>
              <a:ext uri="{FF2B5EF4-FFF2-40B4-BE49-F238E27FC236}">
                <a16:creationId xmlns:a16="http://schemas.microsoft.com/office/drawing/2014/main" xmlns="" id="{552E54B7-7DED-6614-837D-46B0CBB7F8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7A98AECF-23BA-1EF2-DB79-284F877208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3BFD-9E68-4B38-9E2B-69AB793B0D01}" type="slidenum">
              <a:rPr lang="en-IN" smtClean="0"/>
              <a:t>‹#›</a:t>
            </a:fld>
            <a:endParaRPr lang="en-IN"/>
          </a:p>
        </p:txBody>
      </p:sp>
    </p:spTree>
    <p:extLst>
      <p:ext uri="{BB962C8B-B14F-4D97-AF65-F5344CB8AC3E}">
        <p14:creationId xmlns:p14="http://schemas.microsoft.com/office/powerpoint/2010/main" val="3129026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10.xml"/><Relationship Id="rId1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slide" Target="slide5.xml"/><Relationship Id="rId12" Type="http://schemas.openxmlformats.org/officeDocument/2006/relationships/image" Target="../media/image8.png"/><Relationship Id="rId2" Type="http://schemas.openxmlformats.org/officeDocument/2006/relationships/image" Target="../media/image2.jpe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slide" Target="slide7.xml"/><Relationship Id="rId19" Type="http://schemas.openxmlformats.org/officeDocument/2006/relationships/slide" Target="slide14.xml"/><Relationship Id="rId4" Type="http://schemas.openxmlformats.org/officeDocument/2006/relationships/slide" Target="slide3.xml"/><Relationship Id="rId9" Type="http://schemas.openxmlformats.org/officeDocument/2006/relationships/image" Target="../media/image7.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4.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treet Light ON/OFF Schedule With Mobile App. : 14 Steps (with Pictures) -  Instructabl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3082" y="1862650"/>
            <a:ext cx="8951494" cy="1708160"/>
          </a:xfrm>
          <a:prstGeom prst="rect">
            <a:avLst/>
          </a:prstGeom>
        </p:spPr>
        <p:txBody>
          <a:bodyPr wrap="square">
            <a:spAutoFit/>
          </a:bodyPr>
          <a:lstStyle/>
          <a:p>
            <a:r>
              <a:rPr lang="en-IN" sz="3500" dirty="0">
                <a:solidFill>
                  <a:schemeClr val="bg1"/>
                </a:solidFill>
                <a:latin typeface="Times New Roman" panose="02020603050405020304" pitchFamily="18" charset="0"/>
                <a:cs typeface="Times New Roman" panose="02020603050405020304" pitchFamily="18" charset="0"/>
              </a:rPr>
              <a:t>CENTRALIZED MONITORING SYSTEM FOR STREET LIGHT FAULT DETECTION AND LOCATION TRACKING</a:t>
            </a:r>
            <a:endParaRPr lang="en-IN" sz="3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5876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CF71EC50-1D08-8F64-E8D6-B5D9131C9C9C}"/>
              </a:ext>
            </a:extLst>
          </p:cNvPr>
          <p:cNvSpPr/>
          <p:nvPr/>
        </p:nvSpPr>
        <p:spPr>
          <a:xfrm>
            <a:off x="3060290" y="443598"/>
            <a:ext cx="6071419" cy="5889523"/>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E706409-0559-4590-0839-8C19C1316C02}"/>
              </a:ext>
            </a:extLst>
          </p:cNvPr>
          <p:cNvSpPr txBox="1"/>
          <p:nvPr/>
        </p:nvSpPr>
        <p:spPr>
          <a:xfrm>
            <a:off x="3627119" y="3008121"/>
            <a:ext cx="5224781" cy="2169825"/>
          </a:xfrm>
          <a:prstGeom prst="rect">
            <a:avLst/>
          </a:prstGeom>
          <a:noFill/>
        </p:spPr>
        <p:txBody>
          <a:bodyPr wrap="square" rtlCol="0">
            <a:spAutoFit/>
          </a:bodyPr>
          <a:lstStyle/>
          <a:p>
            <a:pPr algn="ctr"/>
            <a:r>
              <a:rPr lang="en-IN" sz="4500" b="1" dirty="0">
                <a:solidFill>
                  <a:schemeClr val="bg1"/>
                </a:solidFill>
                <a:latin typeface="Times New Roman" panose="02020603050405020304" pitchFamily="18" charset="0"/>
                <a:cs typeface="Times New Roman" panose="02020603050405020304" pitchFamily="18" charset="0"/>
              </a:rPr>
              <a:t>KEY FEATURES</a:t>
            </a:r>
          </a:p>
          <a:p>
            <a:pPr algn="ctr"/>
            <a:r>
              <a:rPr lang="en-IN" sz="4500" b="1" dirty="0">
                <a:solidFill>
                  <a:schemeClr val="bg1"/>
                </a:solidFill>
                <a:latin typeface="Times New Roman" panose="02020603050405020304" pitchFamily="18" charset="0"/>
                <a:cs typeface="Times New Roman" panose="02020603050405020304" pitchFamily="18" charset="0"/>
              </a:rPr>
              <a:t> &amp;</a:t>
            </a:r>
          </a:p>
          <a:p>
            <a:pPr algn="ctr"/>
            <a:r>
              <a:rPr lang="en-IN" sz="4500" b="1" dirty="0">
                <a:solidFill>
                  <a:schemeClr val="bg1"/>
                </a:solidFill>
                <a:latin typeface="Times New Roman" panose="02020603050405020304" pitchFamily="18" charset="0"/>
                <a:cs typeface="Times New Roman" panose="02020603050405020304" pitchFamily="18" charset="0"/>
              </a:rPr>
              <a:t>FUNCTIONALITY</a:t>
            </a:r>
          </a:p>
        </p:txBody>
      </p:sp>
      <p:pic>
        <p:nvPicPr>
          <p:cNvPr id="3" name="Graphic 2" descr="Checklist with solid fill">
            <a:extLst>
              <a:ext uri="{FF2B5EF4-FFF2-40B4-BE49-F238E27FC236}">
                <a16:creationId xmlns:a16="http://schemas.microsoft.com/office/drawing/2014/main" xmlns="" id="{C0957D35-DA63-8F7C-40FB-B2E7236F12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889500" y="923806"/>
            <a:ext cx="2084315" cy="2084315"/>
          </a:xfrm>
          <a:prstGeom prst="rect">
            <a:avLst/>
          </a:prstGeom>
        </p:spPr>
      </p:pic>
    </p:spTree>
    <p:extLst>
      <p:ext uri="{BB962C8B-B14F-4D97-AF65-F5344CB8AC3E}">
        <p14:creationId xmlns:p14="http://schemas.microsoft.com/office/powerpoint/2010/main" val="24747821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treet Lighting | UrbanToronto">
            <a:extLst>
              <a:ext uri="{FF2B5EF4-FFF2-40B4-BE49-F238E27FC236}">
                <a16:creationId xmlns:a16="http://schemas.microsoft.com/office/drawing/2014/main" xmlns="" id="{9B6FB55A-5EBE-B17B-3D1D-9A91CEE3E5DE}"/>
              </a:ext>
            </a:extLst>
          </p:cNvPr>
          <p:cNvPicPr>
            <a:picLocks noChangeAspect="1" noChangeArrowheads="1"/>
          </p:cNvPicPr>
          <p:nvPr/>
        </p:nvPicPr>
        <p:blipFill>
          <a:blip r:embed="rId2">
            <a:alphaModFix amt="91000"/>
            <a:extLst>
              <a:ext uri="{BEBA8EAE-BF5A-486C-A8C5-ECC9F3942E4B}">
                <a14:imgProps xmlns:a14="http://schemas.microsoft.com/office/drawing/2010/main">
                  <a14:imgLayer r:embed="rId3">
                    <a14:imgEffect>
                      <a14:sharpenSoften amount="5000"/>
                    </a14:imgEffect>
                    <a14:imgEffect>
                      <a14:colorTemperature colorTemp="6815"/>
                    </a14:imgEffect>
                    <a14:imgEffect>
                      <a14:saturation sat="89000"/>
                    </a14:imgEffect>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8282" y="0"/>
            <a:ext cx="1218371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29172" y="175442"/>
            <a:ext cx="12342334"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KEY FEATURES &amp; FUNCTIONALITY</a:t>
            </a:r>
          </a:p>
        </p:txBody>
      </p:sp>
      <p:sp>
        <p:nvSpPr>
          <p:cNvPr id="8" name="TextBox 7">
            <a:extLst>
              <a:ext uri="{FF2B5EF4-FFF2-40B4-BE49-F238E27FC236}">
                <a16:creationId xmlns:a16="http://schemas.microsoft.com/office/drawing/2014/main" xmlns="" id="{F4AA39F8-FD1E-DBD2-D62B-278A89103898}"/>
              </a:ext>
            </a:extLst>
          </p:cNvPr>
          <p:cNvSpPr txBox="1"/>
          <p:nvPr/>
        </p:nvSpPr>
        <p:spPr>
          <a:xfrm>
            <a:off x="-1" y="1181546"/>
            <a:ext cx="12191999" cy="5847755"/>
          </a:xfrm>
          <a:prstGeom prst="rect">
            <a:avLst/>
          </a:prstGeom>
          <a:noFill/>
        </p:spPr>
        <p:txBody>
          <a:bodyPr wrap="square" rtlCol="0">
            <a:spAutoFit/>
          </a:bodyPr>
          <a:lstStyle/>
          <a:p>
            <a:pPr algn="just"/>
            <a:r>
              <a:rPr lang="en-US" sz="2200" b="1" dirty="0" smtClean="0">
                <a:solidFill>
                  <a:srgbClr val="FF0000"/>
                </a:solidFill>
                <a:latin typeface="Times New Roman" pitchFamily="18" charset="0"/>
                <a:cs typeface="Times New Roman" pitchFamily="18" charset="0"/>
              </a:rPr>
              <a:t>REMOTE MONITORING AND CONTROL</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Smart </a:t>
            </a:r>
            <a:r>
              <a:rPr lang="en-US" sz="2200" dirty="0">
                <a:solidFill>
                  <a:schemeClr val="bg1"/>
                </a:solidFill>
                <a:latin typeface="Times New Roman" pitchFamily="18" charset="0"/>
                <a:cs typeface="Times New Roman" pitchFamily="18" charset="0"/>
              </a:rPr>
              <a:t>street light systems allow operators to remotely monitor and control individual or groups of street lights. This enables real-time adjustments to lighting levels, on/off scheduling, and immediate response to faults.</a:t>
            </a:r>
          </a:p>
          <a:p>
            <a:pPr algn="just"/>
            <a:r>
              <a:rPr lang="en-US" sz="2200" b="1" dirty="0" smtClean="0">
                <a:solidFill>
                  <a:srgbClr val="FF0000"/>
                </a:solidFill>
                <a:latin typeface="Times New Roman" pitchFamily="18" charset="0"/>
                <a:cs typeface="Times New Roman" pitchFamily="18" charset="0"/>
              </a:rPr>
              <a:t>AUTOMATIC FAULT DETECTION</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The </a:t>
            </a:r>
            <a:r>
              <a:rPr lang="en-US" sz="2200" dirty="0">
                <a:solidFill>
                  <a:schemeClr val="bg1"/>
                </a:solidFill>
                <a:latin typeface="Times New Roman" pitchFamily="18" charset="0"/>
                <a:cs typeface="Times New Roman" pitchFamily="18" charset="0"/>
              </a:rPr>
              <a:t>primary function is to automatically detect and report faults in street lights. Common faults include burnt-out bulbs, damaged fixtures, and electrical issues. Detection can be done using sensors, such as light-level sensors, motion detectors, or cameras.</a:t>
            </a:r>
          </a:p>
          <a:p>
            <a:pPr algn="just"/>
            <a:r>
              <a:rPr lang="en-US" sz="2200" b="1" dirty="0" smtClean="0">
                <a:solidFill>
                  <a:srgbClr val="FF0000"/>
                </a:solidFill>
                <a:latin typeface="Times New Roman" pitchFamily="18" charset="0"/>
                <a:cs typeface="Times New Roman" pitchFamily="18" charset="0"/>
              </a:rPr>
              <a:t>ENERGY EFFICIENCY</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Smart </a:t>
            </a:r>
            <a:r>
              <a:rPr lang="en-US" sz="2200" dirty="0">
                <a:solidFill>
                  <a:schemeClr val="bg1"/>
                </a:solidFill>
                <a:latin typeface="Times New Roman" pitchFamily="18" charset="0"/>
                <a:cs typeface="Times New Roman" pitchFamily="18" charset="0"/>
              </a:rPr>
              <a:t>systems can adjust the brightness of street lights based on ambient light levels and traffic patterns. This results in energy savings, as lights can be dimmed or turned off when not needed.</a:t>
            </a:r>
          </a:p>
          <a:p>
            <a:pPr algn="just"/>
            <a:r>
              <a:rPr lang="en-US" sz="2200" b="1" dirty="0" smtClean="0">
                <a:solidFill>
                  <a:srgbClr val="FF0000"/>
                </a:solidFill>
                <a:latin typeface="Times New Roman" pitchFamily="18" charset="0"/>
                <a:cs typeface="Times New Roman" pitchFamily="18" charset="0"/>
              </a:rPr>
              <a:t>MAINTENANCE ALERTS</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The </a:t>
            </a:r>
            <a:r>
              <a:rPr lang="en-US" sz="2200" dirty="0">
                <a:solidFill>
                  <a:schemeClr val="bg1"/>
                </a:solidFill>
                <a:latin typeface="Times New Roman" pitchFamily="18" charset="0"/>
                <a:cs typeface="Times New Roman" pitchFamily="18" charset="0"/>
              </a:rPr>
              <a:t>system generates alerts when it detects faults, allowing maintenance crews to respond proactively. This reduces downtime and improves public safety.</a:t>
            </a:r>
          </a:p>
          <a:p>
            <a:pPr algn="just"/>
            <a:r>
              <a:rPr lang="en-US" sz="2200" b="1" dirty="0" smtClean="0">
                <a:solidFill>
                  <a:srgbClr val="FF0000"/>
                </a:solidFill>
                <a:latin typeface="Times New Roman" pitchFamily="18" charset="0"/>
                <a:cs typeface="Times New Roman" pitchFamily="18" charset="0"/>
              </a:rPr>
              <a:t>DATA ANALYTICS</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Collecting </a:t>
            </a:r>
            <a:r>
              <a:rPr lang="en-US" sz="2200" dirty="0">
                <a:solidFill>
                  <a:schemeClr val="bg1"/>
                </a:solidFill>
                <a:latin typeface="Times New Roman" pitchFamily="18" charset="0"/>
                <a:cs typeface="Times New Roman" pitchFamily="18" charset="0"/>
              </a:rPr>
              <a:t>data on street light performance and energy usage allows for in-depth analytics. This data can be used to optimize energy consumption, predict maintenance needs, and plan future infrastructure improvements.</a:t>
            </a:r>
          </a:p>
          <a:p>
            <a:pPr algn="just"/>
            <a:r>
              <a:rPr lang="en-US" sz="2200" b="1" dirty="0" smtClean="0">
                <a:solidFill>
                  <a:srgbClr val="FF0000"/>
                </a:solidFill>
                <a:latin typeface="Times New Roman" pitchFamily="18" charset="0"/>
                <a:cs typeface="Times New Roman" pitchFamily="18" charset="0"/>
              </a:rPr>
              <a:t>GEOLOCATION AND MAPPING</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Smart </a:t>
            </a:r>
            <a:r>
              <a:rPr lang="en-US" sz="2200" dirty="0">
                <a:solidFill>
                  <a:schemeClr val="bg1"/>
                </a:solidFill>
                <a:latin typeface="Times New Roman" pitchFamily="18" charset="0"/>
                <a:cs typeface="Times New Roman" pitchFamily="18" charset="0"/>
              </a:rPr>
              <a:t>street light systems often incorporate GPS or GIS technologies, enabling precise location information. This is useful for pinpointing faults and planning maintenance routes.</a:t>
            </a:r>
          </a:p>
        </p:txBody>
      </p:sp>
    </p:spTree>
    <p:extLst>
      <p:ext uri="{BB962C8B-B14F-4D97-AF65-F5344CB8AC3E}">
        <p14:creationId xmlns:p14="http://schemas.microsoft.com/office/powerpoint/2010/main" val="3323263620"/>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treet Lighting | UrbanToronto">
            <a:extLst>
              <a:ext uri="{FF2B5EF4-FFF2-40B4-BE49-F238E27FC236}">
                <a16:creationId xmlns:a16="http://schemas.microsoft.com/office/drawing/2014/main" xmlns="" id="{9B6FB55A-5EBE-B17B-3D1D-9A91CEE3E5DE}"/>
              </a:ext>
            </a:extLst>
          </p:cNvPr>
          <p:cNvPicPr>
            <a:picLocks noChangeAspect="1" noChangeArrowheads="1"/>
          </p:cNvPicPr>
          <p:nvPr/>
        </p:nvPicPr>
        <p:blipFill>
          <a:blip r:embed="rId2">
            <a:alphaModFix amt="91000"/>
            <a:extLst>
              <a:ext uri="{BEBA8EAE-BF5A-486C-A8C5-ECC9F3942E4B}">
                <a14:imgProps xmlns:a14="http://schemas.microsoft.com/office/drawing/2010/main">
                  <a14:imgLayer r:embed="rId3">
                    <a14:imgEffect>
                      <a14:sharpenSoften amount="5000"/>
                    </a14:imgEffect>
                    <a14:imgEffect>
                      <a14:colorTemperature colorTemp="6815"/>
                    </a14:imgEffect>
                    <a14:imgEffect>
                      <a14:saturation sat="89000"/>
                    </a14:imgEffect>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xmlns="" id="{64595FA4-00F8-5DB4-B60A-2C3712E41115}"/>
              </a:ext>
            </a:extLst>
          </p:cNvPr>
          <p:cNvSpPr/>
          <p:nvPr/>
        </p:nvSpPr>
        <p:spPr>
          <a:xfrm>
            <a:off x="-1136786" y="-30984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2915166" y="23042"/>
            <a:ext cx="6945867" cy="784830"/>
          </a:xfrm>
          <a:prstGeom prst="rect">
            <a:avLst/>
          </a:prstGeom>
          <a:noFill/>
        </p:spPr>
        <p:txBody>
          <a:bodyPr wrap="square" rtlCol="0">
            <a:spAutoFit/>
          </a:bodyPr>
          <a:lstStyle/>
          <a:p>
            <a:r>
              <a:rPr lang="en-IN" sz="4500" b="1" dirty="0">
                <a:solidFill>
                  <a:schemeClr val="bg1"/>
                </a:solidFill>
                <a:latin typeface="Times New Roman" panose="02020603050405020304" pitchFamily="18" charset="0"/>
                <a:cs typeface="Times New Roman" panose="02020603050405020304" pitchFamily="18" charset="0"/>
              </a:rPr>
              <a:t>USER EXPERIENCE</a:t>
            </a:r>
          </a:p>
        </p:txBody>
      </p:sp>
      <p:sp>
        <p:nvSpPr>
          <p:cNvPr id="8" name="TextBox 7">
            <a:extLst>
              <a:ext uri="{FF2B5EF4-FFF2-40B4-BE49-F238E27FC236}">
                <a16:creationId xmlns:a16="http://schemas.microsoft.com/office/drawing/2014/main" xmlns="" id="{F4AA39F8-FD1E-DBD2-D62B-278A89103898}"/>
              </a:ext>
            </a:extLst>
          </p:cNvPr>
          <p:cNvSpPr txBox="1"/>
          <p:nvPr/>
        </p:nvSpPr>
        <p:spPr>
          <a:xfrm>
            <a:off x="155709" y="1049172"/>
            <a:ext cx="11880581" cy="5509200"/>
          </a:xfrm>
          <a:prstGeom prst="rect">
            <a:avLst/>
          </a:prstGeom>
          <a:noFill/>
        </p:spPr>
        <p:txBody>
          <a:bodyPr wrap="square" rtlCol="0">
            <a:spAutoFit/>
          </a:bodyPr>
          <a:lstStyle/>
          <a:p>
            <a:pPr algn="just"/>
            <a:r>
              <a:rPr lang="en-US" sz="2200" b="1" dirty="0" smtClean="0">
                <a:solidFill>
                  <a:srgbClr val="FF0000"/>
                </a:solidFill>
                <a:latin typeface="Times New Roman" pitchFamily="18" charset="0"/>
                <a:cs typeface="Times New Roman" pitchFamily="18" charset="0"/>
              </a:rPr>
              <a:t>DASHBOARD OVERVIEW:</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Provide </a:t>
            </a:r>
            <a:r>
              <a:rPr lang="en-US" sz="2200" dirty="0">
                <a:solidFill>
                  <a:schemeClr val="bg1"/>
                </a:solidFill>
                <a:latin typeface="Times New Roman" pitchFamily="18" charset="0"/>
                <a:cs typeface="Times New Roman" pitchFamily="18" charset="0"/>
              </a:rPr>
              <a:t>an overview of the entire street light network, with a map displaying the location of each street light. Use color coding or symbols to indicate the status of each light (e.g., green for operational, red for faults).</a:t>
            </a:r>
          </a:p>
          <a:p>
            <a:pPr algn="just"/>
            <a:r>
              <a:rPr lang="en-US" sz="2200" b="1" dirty="0" smtClean="0">
                <a:solidFill>
                  <a:srgbClr val="FF0000"/>
                </a:solidFill>
                <a:latin typeface="Times New Roman" pitchFamily="18" charset="0"/>
                <a:cs typeface="Times New Roman" pitchFamily="18" charset="0"/>
              </a:rPr>
              <a:t>ALERTS AND NOTIFICATIONS:</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Implement </a:t>
            </a:r>
            <a:r>
              <a:rPr lang="en-US" sz="2200" dirty="0">
                <a:solidFill>
                  <a:schemeClr val="bg1"/>
                </a:solidFill>
                <a:latin typeface="Times New Roman" pitchFamily="18" charset="0"/>
                <a:cs typeface="Times New Roman" pitchFamily="18" charset="0"/>
              </a:rPr>
              <a:t>a robust notification system. Users should receive real-time alerts when a fault is detected, such as via email, SMS, or push notifications. Include details like the location of the fault and the nature of the problem.</a:t>
            </a:r>
          </a:p>
          <a:p>
            <a:pPr algn="just"/>
            <a:r>
              <a:rPr lang="en-US" sz="2200" b="1" dirty="0">
                <a:solidFill>
                  <a:schemeClr val="bg1"/>
                </a:solidFill>
                <a:latin typeface="Times New Roman" pitchFamily="18" charset="0"/>
                <a:cs typeface="Times New Roman" pitchFamily="18" charset="0"/>
              </a:rPr>
              <a:t>Fault Details:</a:t>
            </a:r>
            <a:r>
              <a:rPr lang="en-US" sz="2200" dirty="0">
                <a:solidFill>
                  <a:schemeClr val="bg1"/>
                </a:solidFill>
                <a:latin typeface="Times New Roman" pitchFamily="18" charset="0"/>
                <a:cs typeface="Times New Roman" pitchFamily="18" charset="0"/>
              </a:rPr>
              <a:t> When a fault occurs, users should be able to click on a specific street light to get detailed information about the issue. Include error codes, maintenance history, and expected repair time.</a:t>
            </a:r>
          </a:p>
          <a:p>
            <a:pPr algn="just"/>
            <a:r>
              <a:rPr lang="en-US" sz="2200" b="1" dirty="0" smtClean="0">
                <a:solidFill>
                  <a:srgbClr val="FF0000"/>
                </a:solidFill>
                <a:latin typeface="Times New Roman" pitchFamily="18" charset="0"/>
                <a:cs typeface="Times New Roman" pitchFamily="18" charset="0"/>
              </a:rPr>
              <a:t>HISTORY AND ANALYTICS:</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Provide </a:t>
            </a:r>
            <a:r>
              <a:rPr lang="en-US" sz="2200" dirty="0">
                <a:solidFill>
                  <a:schemeClr val="bg1"/>
                </a:solidFill>
                <a:latin typeface="Times New Roman" pitchFamily="18" charset="0"/>
                <a:cs typeface="Times New Roman" pitchFamily="18" charset="0"/>
              </a:rPr>
              <a:t>historical data and analytics on street light faults. Users can access reports on fault trends, maintenance costs, and performance metrics. This can help in making informed decisions about maintenance schedules and budget allocation.</a:t>
            </a:r>
          </a:p>
          <a:p>
            <a:pPr algn="just"/>
            <a:r>
              <a:rPr lang="en-US" sz="2200" b="1" dirty="0">
                <a:solidFill>
                  <a:schemeClr val="bg1"/>
                </a:solidFill>
                <a:latin typeface="Times New Roman" pitchFamily="18" charset="0"/>
                <a:cs typeface="Times New Roman" pitchFamily="18" charset="0"/>
              </a:rPr>
              <a:t>User Roles and Permissions:</a:t>
            </a:r>
            <a:r>
              <a:rPr lang="en-US" sz="2200" dirty="0">
                <a:solidFill>
                  <a:schemeClr val="bg1"/>
                </a:solidFill>
                <a:latin typeface="Times New Roman" pitchFamily="18" charset="0"/>
                <a:cs typeface="Times New Roman" pitchFamily="18" charset="0"/>
              </a:rPr>
              <a:t> Implement role-based access control. Different users (e.g., maintenance teams, city officials, technicians) should have varying levels of access and control over the system.</a:t>
            </a:r>
          </a:p>
          <a:p>
            <a:pPr algn="just"/>
            <a:r>
              <a:rPr lang="en-US" sz="2200" b="1" dirty="0" smtClean="0">
                <a:solidFill>
                  <a:srgbClr val="FF0000"/>
                </a:solidFill>
                <a:latin typeface="Times New Roman" pitchFamily="18" charset="0"/>
                <a:cs typeface="Times New Roman" pitchFamily="18" charset="0"/>
              </a:rPr>
              <a:t>GPS INTEGRATION:</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Use </a:t>
            </a:r>
            <a:r>
              <a:rPr lang="en-US" sz="2200" dirty="0">
                <a:solidFill>
                  <a:schemeClr val="bg1"/>
                </a:solidFill>
                <a:latin typeface="Times New Roman" pitchFamily="18" charset="0"/>
                <a:cs typeface="Times New Roman" pitchFamily="18" charset="0"/>
              </a:rPr>
              <a:t>GPS to pinpoint the exact location of each street light. This feature makes it easier for maintenance crews to locate and address issues quickly.</a:t>
            </a:r>
          </a:p>
          <a:p>
            <a:pPr algn="just"/>
            <a:endParaRPr lang="en-US" sz="22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319444926"/>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treet Lighting | UrbanToronto">
            <a:extLst>
              <a:ext uri="{FF2B5EF4-FFF2-40B4-BE49-F238E27FC236}">
                <a16:creationId xmlns:a16="http://schemas.microsoft.com/office/drawing/2014/main" xmlns="" id="{9B6FB55A-5EBE-B17B-3D1D-9A91CEE3E5DE}"/>
              </a:ext>
            </a:extLst>
          </p:cNvPr>
          <p:cNvPicPr>
            <a:picLocks noChangeAspect="1" noChangeArrowheads="1"/>
          </p:cNvPicPr>
          <p:nvPr/>
        </p:nvPicPr>
        <p:blipFill>
          <a:blip r:embed="rId2">
            <a:alphaModFix amt="91000"/>
            <a:extLst>
              <a:ext uri="{BEBA8EAE-BF5A-486C-A8C5-ECC9F3942E4B}">
                <a14:imgProps xmlns:a14="http://schemas.microsoft.com/office/drawing/2010/main">
                  <a14:imgLayer r:embed="rId3">
                    <a14:imgEffect>
                      <a14:sharpenSoften amount="5000"/>
                    </a14:imgEffect>
                    <a14:imgEffect>
                      <a14:colorTemperature colorTemp="6815"/>
                    </a14:imgEffect>
                    <a14:imgEffect>
                      <a14:saturation sat="89000"/>
                    </a14:imgEffect>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4852" y="0"/>
            <a:ext cx="121871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2200" dirty="0" smtClean="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Smart </a:t>
            </a:r>
            <a:r>
              <a:rPr lang="en-US" sz="2200" dirty="0">
                <a:latin typeface="Times New Roman" pitchFamily="18" charset="0"/>
                <a:cs typeface="Times New Roman" pitchFamily="18" charset="0"/>
              </a:rPr>
              <a:t>street lights with fault detection can offer several benefits to government authorities and municipalities. Here are some of the advantages and use cases:</a:t>
            </a:r>
          </a:p>
          <a:p>
            <a:pPr algn="just"/>
            <a:r>
              <a:rPr lang="en-US" sz="2200" b="1" dirty="0" smtClean="0">
                <a:solidFill>
                  <a:srgbClr val="FF0000"/>
                </a:solidFill>
                <a:latin typeface="Times New Roman" pitchFamily="18" charset="0"/>
                <a:cs typeface="Times New Roman" pitchFamily="18" charset="0"/>
              </a:rPr>
              <a:t>ENERGY EFFICIENCY</a:t>
            </a:r>
            <a:r>
              <a:rPr lang="en-US" sz="2200" dirty="0" smtClean="0">
                <a:solidFill>
                  <a:srgbClr val="FF0000"/>
                </a:solidFill>
                <a:latin typeface="Times New Roman" pitchFamily="18" charset="0"/>
                <a:cs typeface="Times New Roman" pitchFamily="18" charset="0"/>
              </a:rPr>
              <a:t>: </a:t>
            </a:r>
            <a:r>
              <a:rPr lang="en-US" sz="2200" dirty="0" smtClean="0">
                <a:latin typeface="Times New Roman" pitchFamily="18" charset="0"/>
                <a:cs typeface="Times New Roman" pitchFamily="18" charset="0"/>
              </a:rPr>
              <a:t>Smart </a:t>
            </a:r>
            <a:r>
              <a:rPr lang="en-US" sz="2200" dirty="0">
                <a:latin typeface="Times New Roman" pitchFamily="18" charset="0"/>
                <a:cs typeface="Times New Roman" pitchFamily="18" charset="0"/>
              </a:rPr>
              <a:t>street lights can automatically adjust their brightness based on real-time conditions, such as ambient light levels, traffic density, and weather. This leads to significant energy savings and reduced operational costs for the government.</a:t>
            </a:r>
          </a:p>
          <a:p>
            <a:pPr algn="just"/>
            <a:r>
              <a:rPr lang="en-US" sz="2200" b="1" dirty="0" smtClean="0">
                <a:solidFill>
                  <a:srgbClr val="FF0000"/>
                </a:solidFill>
                <a:latin typeface="Times New Roman" pitchFamily="18" charset="0"/>
                <a:cs typeface="Times New Roman" pitchFamily="18" charset="0"/>
              </a:rPr>
              <a:t>COST REDUCTION</a:t>
            </a:r>
            <a:r>
              <a:rPr lang="en-US" sz="2200" dirty="0" smtClean="0">
                <a:solidFill>
                  <a:srgbClr val="FF0000"/>
                </a:solidFill>
                <a:latin typeface="Times New Roman" pitchFamily="18" charset="0"/>
                <a:cs typeface="Times New Roman" pitchFamily="18" charset="0"/>
              </a:rPr>
              <a:t>: </a:t>
            </a:r>
            <a:r>
              <a:rPr lang="en-US" sz="2200" dirty="0" smtClean="0">
                <a:latin typeface="Times New Roman" pitchFamily="18" charset="0"/>
                <a:cs typeface="Times New Roman" pitchFamily="18" charset="0"/>
              </a:rPr>
              <a:t>Street </a:t>
            </a:r>
            <a:r>
              <a:rPr lang="en-US" sz="2200" dirty="0">
                <a:latin typeface="Times New Roman" pitchFamily="18" charset="0"/>
                <a:cs typeface="Times New Roman" pitchFamily="18" charset="0"/>
              </a:rPr>
              <a:t>light faults can be detected in real-time, allowing for quick maintenance and repair. This minimizes downtime and reduces the cost of emergency repairs, ultimately saving government funds.</a:t>
            </a:r>
          </a:p>
          <a:p>
            <a:pPr algn="just"/>
            <a:r>
              <a:rPr lang="en-US" sz="2200" b="1" dirty="0" smtClean="0">
                <a:solidFill>
                  <a:srgbClr val="FF0000"/>
                </a:solidFill>
                <a:latin typeface="Times New Roman" pitchFamily="18" charset="0"/>
                <a:cs typeface="Times New Roman" pitchFamily="18" charset="0"/>
              </a:rPr>
              <a:t>REMOTE MONITORING</a:t>
            </a:r>
            <a:r>
              <a:rPr lang="en-US" sz="2200" dirty="0" smtClean="0">
                <a:solidFill>
                  <a:srgbClr val="FF0000"/>
                </a:solidFill>
                <a:latin typeface="Times New Roman" pitchFamily="18" charset="0"/>
                <a:cs typeface="Times New Roman" pitchFamily="18" charset="0"/>
              </a:rPr>
              <a:t>: </a:t>
            </a:r>
            <a:r>
              <a:rPr lang="en-US" sz="2200" dirty="0" smtClean="0">
                <a:latin typeface="Times New Roman" pitchFamily="18" charset="0"/>
                <a:cs typeface="Times New Roman" pitchFamily="18" charset="0"/>
              </a:rPr>
              <a:t>Fault </a:t>
            </a:r>
            <a:r>
              <a:rPr lang="en-US" sz="2200" dirty="0">
                <a:latin typeface="Times New Roman" pitchFamily="18" charset="0"/>
                <a:cs typeface="Times New Roman" pitchFamily="18" charset="0"/>
              </a:rPr>
              <a:t>detection systems can provide authorities with real-time data on the status of street lights across the city. This remote monitoring enables quick responses to faults, reducing dark areas and enhancing overall safety.</a:t>
            </a:r>
          </a:p>
          <a:p>
            <a:pPr algn="just"/>
            <a:r>
              <a:rPr lang="en-US" sz="2200" b="1" dirty="0" smtClean="0">
                <a:solidFill>
                  <a:srgbClr val="FF0000"/>
                </a:solidFill>
                <a:latin typeface="Times New Roman" pitchFamily="18" charset="0"/>
                <a:cs typeface="Times New Roman" pitchFamily="18" charset="0"/>
              </a:rPr>
              <a:t>REDUCED LIGHT POLLUTION</a:t>
            </a:r>
            <a:r>
              <a:rPr lang="en-US" sz="2200" dirty="0" smtClean="0">
                <a:solidFill>
                  <a:srgbClr val="FF0000"/>
                </a:solidFill>
                <a:latin typeface="Times New Roman" pitchFamily="18" charset="0"/>
                <a:cs typeface="Times New Roman" pitchFamily="18" charset="0"/>
              </a:rPr>
              <a:t>: </a:t>
            </a:r>
            <a:r>
              <a:rPr lang="en-US" sz="2200" dirty="0" smtClean="0">
                <a:latin typeface="Times New Roman" pitchFamily="18" charset="0"/>
                <a:cs typeface="Times New Roman" pitchFamily="18" charset="0"/>
              </a:rPr>
              <a:t>Smart </a:t>
            </a:r>
            <a:r>
              <a:rPr lang="en-US" sz="2200" dirty="0">
                <a:latin typeface="Times New Roman" pitchFamily="18" charset="0"/>
                <a:cs typeface="Times New Roman" pitchFamily="18" charset="0"/>
              </a:rPr>
              <a:t>street lights can be dimmed or turned off when not needed, reducing light pollution and its associated environmental and health concerns.</a:t>
            </a:r>
          </a:p>
          <a:p>
            <a:pPr algn="just"/>
            <a:r>
              <a:rPr lang="en-US" sz="2200" b="1" dirty="0" smtClean="0">
                <a:solidFill>
                  <a:srgbClr val="FF0000"/>
                </a:solidFill>
                <a:latin typeface="Times New Roman" pitchFamily="18" charset="0"/>
                <a:cs typeface="Times New Roman" pitchFamily="18" charset="0"/>
              </a:rPr>
              <a:t>SAFETY</a:t>
            </a:r>
            <a:r>
              <a:rPr lang="en-US" sz="2200" dirty="0" smtClean="0">
                <a:solidFill>
                  <a:srgbClr val="FF0000"/>
                </a:solidFill>
                <a:latin typeface="Times New Roman" pitchFamily="18" charset="0"/>
                <a:cs typeface="Times New Roman" pitchFamily="18" charset="0"/>
              </a:rPr>
              <a:t>: </a:t>
            </a:r>
            <a:r>
              <a:rPr lang="en-US" sz="2200" dirty="0" smtClean="0">
                <a:latin typeface="Times New Roman" pitchFamily="18" charset="0"/>
                <a:cs typeface="Times New Roman" pitchFamily="18" charset="0"/>
              </a:rPr>
              <a:t>Timely </a:t>
            </a:r>
            <a:r>
              <a:rPr lang="en-US" sz="2200" dirty="0">
                <a:latin typeface="Times New Roman" pitchFamily="18" charset="0"/>
                <a:cs typeface="Times New Roman" pitchFamily="18" charset="0"/>
              </a:rPr>
              <a:t>fault detection enhances public safety by ensuring that all areas remain well-lit. This can help prevent accidents, reduce crime, and create a safer environment for citizens.</a:t>
            </a:r>
          </a:p>
        </p:txBody>
      </p:sp>
      <p:sp>
        <p:nvSpPr>
          <p:cNvPr id="2" name="TextBox 1"/>
          <p:cNvSpPr txBox="1"/>
          <p:nvPr/>
        </p:nvSpPr>
        <p:spPr>
          <a:xfrm>
            <a:off x="1752600" y="203200"/>
            <a:ext cx="10172700" cy="1323439"/>
          </a:xfrm>
          <a:prstGeom prst="rect">
            <a:avLst/>
          </a:prstGeom>
          <a:noFill/>
        </p:spPr>
        <p:txBody>
          <a:bodyPr wrap="square" rtlCol="0">
            <a:spAutoFit/>
          </a:bodyPr>
          <a:lstStyle/>
          <a:p>
            <a:r>
              <a:rPr lang="en-IN" sz="4000" b="1" dirty="0">
                <a:solidFill>
                  <a:schemeClr val="bg1"/>
                </a:solidFill>
                <a:latin typeface="Times New Roman" panose="02020603050405020304" pitchFamily="18" charset="0"/>
                <a:cs typeface="Times New Roman" panose="02020603050405020304" pitchFamily="18" charset="0"/>
              </a:rPr>
              <a:t>BUSINESS/ IMPACT POTENTIAL</a:t>
            </a:r>
          </a:p>
          <a:p>
            <a:endParaRPr lang="en-IN" sz="4000" dirty="0"/>
          </a:p>
        </p:txBody>
      </p:sp>
    </p:spTree>
    <p:extLst>
      <p:ext uri="{BB962C8B-B14F-4D97-AF65-F5344CB8AC3E}">
        <p14:creationId xmlns:p14="http://schemas.microsoft.com/office/powerpoint/2010/main" val="2006413120"/>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CF71EC50-1D08-8F64-E8D6-B5D9131C9C9C}"/>
              </a:ext>
            </a:extLst>
          </p:cNvPr>
          <p:cNvSpPr/>
          <p:nvPr/>
        </p:nvSpPr>
        <p:spPr>
          <a:xfrm>
            <a:off x="3060290" y="443598"/>
            <a:ext cx="6071419" cy="5889523"/>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E706409-0559-4590-0839-8C19C1316C02}"/>
              </a:ext>
            </a:extLst>
          </p:cNvPr>
          <p:cNvSpPr txBox="1"/>
          <p:nvPr/>
        </p:nvSpPr>
        <p:spPr>
          <a:xfrm>
            <a:off x="3343704" y="2601721"/>
            <a:ext cx="5504590" cy="2862322"/>
          </a:xfrm>
          <a:prstGeom prst="rect">
            <a:avLst/>
          </a:prstGeom>
          <a:noFill/>
        </p:spPr>
        <p:txBody>
          <a:bodyPr wrap="square" rtlCol="0">
            <a:spAutoFit/>
          </a:bodyPr>
          <a:lstStyle/>
          <a:p>
            <a:pPr algn="ctr"/>
            <a:r>
              <a:rPr lang="en-IN" sz="4500" b="1" dirty="0">
                <a:solidFill>
                  <a:schemeClr val="bg1"/>
                </a:solidFill>
                <a:latin typeface="Times New Roman" panose="02020603050405020304" pitchFamily="18" charset="0"/>
                <a:cs typeface="Times New Roman" panose="02020603050405020304" pitchFamily="18" charset="0"/>
              </a:rPr>
              <a:t>FUTURE DEVELOPMENT</a:t>
            </a:r>
          </a:p>
          <a:p>
            <a:pPr algn="ctr"/>
            <a:r>
              <a:rPr lang="en-IN" sz="4500" b="1" dirty="0">
                <a:solidFill>
                  <a:schemeClr val="bg1"/>
                </a:solidFill>
                <a:latin typeface="Times New Roman" panose="02020603050405020304" pitchFamily="18" charset="0"/>
                <a:cs typeface="Times New Roman" panose="02020603050405020304" pitchFamily="18" charset="0"/>
              </a:rPr>
              <a:t>&amp;</a:t>
            </a:r>
          </a:p>
          <a:p>
            <a:pPr algn="ctr"/>
            <a:r>
              <a:rPr lang="en-IN" sz="4500" b="1" dirty="0">
                <a:solidFill>
                  <a:schemeClr val="bg1"/>
                </a:solidFill>
                <a:latin typeface="Times New Roman" panose="02020603050405020304" pitchFamily="18" charset="0"/>
                <a:cs typeface="Times New Roman" panose="02020603050405020304" pitchFamily="18" charset="0"/>
              </a:rPr>
              <a:t>ENHANCEMENT</a:t>
            </a:r>
          </a:p>
        </p:txBody>
      </p:sp>
      <p:pic>
        <p:nvPicPr>
          <p:cNvPr id="3" name="Graphic 2" descr="Checklist with solid fill">
            <a:extLst>
              <a:ext uri="{FF2B5EF4-FFF2-40B4-BE49-F238E27FC236}">
                <a16:creationId xmlns:a16="http://schemas.microsoft.com/office/drawing/2014/main" xmlns="" id="{C0957D35-DA63-8F7C-40FB-B2E7236F12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053841" y="524879"/>
            <a:ext cx="2084315" cy="2084315"/>
          </a:xfrm>
          <a:prstGeom prst="rect">
            <a:avLst/>
          </a:prstGeom>
        </p:spPr>
      </p:pic>
    </p:spTree>
    <p:extLst>
      <p:ext uri="{BB962C8B-B14F-4D97-AF65-F5344CB8AC3E}">
        <p14:creationId xmlns:p14="http://schemas.microsoft.com/office/powerpoint/2010/main" val="3846024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imbursements for Remote Patient Monitoring: How to Use Them to Raise  Practice Revenue - RemetricHealth"/>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brightnessContrast bright="-68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5715000" y="161025"/>
            <a:ext cx="22783800" cy="1323439"/>
          </a:xfrm>
          <a:prstGeom prst="rect">
            <a:avLst/>
          </a:prstGeom>
          <a:noFill/>
        </p:spPr>
        <p:txBody>
          <a:bodyPr wrap="square" rtlCol="0">
            <a:spAutoFit/>
          </a:bodyPr>
          <a:lstStyle/>
          <a:p>
            <a:pPr algn="ctr"/>
            <a:r>
              <a:rPr lang="en-IN" sz="4000" b="1" dirty="0">
                <a:solidFill>
                  <a:schemeClr val="bg1"/>
                </a:solidFill>
                <a:latin typeface="Times New Roman" panose="02020603050405020304" pitchFamily="18" charset="0"/>
                <a:cs typeface="Times New Roman" panose="02020603050405020304" pitchFamily="18" charset="0"/>
              </a:rPr>
              <a:t>FUTURE DEVELOPMENT &amp;</a:t>
            </a:r>
          </a:p>
          <a:p>
            <a:pPr algn="ctr"/>
            <a:r>
              <a:rPr lang="en-IN" sz="4000" b="1" dirty="0">
                <a:solidFill>
                  <a:schemeClr val="bg1"/>
                </a:solidFill>
                <a:latin typeface="Times New Roman" panose="02020603050405020304" pitchFamily="18" charset="0"/>
                <a:cs typeface="Times New Roman" panose="02020603050405020304" pitchFamily="18" charset="0"/>
              </a:rPr>
              <a:t>ENHANCEMENT</a:t>
            </a:r>
          </a:p>
        </p:txBody>
      </p:sp>
      <p:sp>
        <p:nvSpPr>
          <p:cNvPr id="8" name="TextBox 7">
            <a:extLst>
              <a:ext uri="{FF2B5EF4-FFF2-40B4-BE49-F238E27FC236}">
                <a16:creationId xmlns:a16="http://schemas.microsoft.com/office/drawing/2014/main" xmlns="" id="{F4AA39F8-FD1E-DBD2-D62B-278A89103898}"/>
              </a:ext>
            </a:extLst>
          </p:cNvPr>
          <p:cNvSpPr txBox="1"/>
          <p:nvPr/>
        </p:nvSpPr>
        <p:spPr>
          <a:xfrm>
            <a:off x="212995" y="1484464"/>
            <a:ext cx="12121609" cy="5170646"/>
          </a:xfrm>
          <a:prstGeom prst="rect">
            <a:avLst/>
          </a:prstGeom>
          <a:noFill/>
        </p:spPr>
        <p:txBody>
          <a:bodyPr wrap="square" rtlCol="0">
            <a:spAutoFit/>
          </a:bodyPr>
          <a:lstStyle/>
          <a:p>
            <a:pPr algn="just"/>
            <a:r>
              <a:rPr lang="en-US" sz="2200" b="1" dirty="0" smtClean="0">
                <a:solidFill>
                  <a:srgbClr val="FF0000"/>
                </a:solidFill>
                <a:latin typeface="Times New Roman" pitchFamily="18" charset="0"/>
                <a:cs typeface="Times New Roman" pitchFamily="18" charset="0"/>
              </a:rPr>
              <a:t>AI AND MACHINE LEARNING INTEGRATION</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Incorporate </a:t>
            </a:r>
            <a:r>
              <a:rPr lang="en-US" sz="2200" dirty="0">
                <a:solidFill>
                  <a:schemeClr val="bg1"/>
                </a:solidFill>
                <a:latin typeface="Times New Roman" pitchFamily="18" charset="0"/>
                <a:cs typeface="Times New Roman" pitchFamily="18" charset="0"/>
              </a:rPr>
              <a:t>AI and machine learning algorithms for predictive maintenance. These algorithms can analyze historical data to predict when a street light is likely to fail, allowing for proactive maintenance.</a:t>
            </a:r>
          </a:p>
          <a:p>
            <a:pPr algn="just"/>
            <a:r>
              <a:rPr lang="en-US" sz="2200" b="1" dirty="0" smtClean="0">
                <a:solidFill>
                  <a:srgbClr val="FF0000"/>
                </a:solidFill>
                <a:latin typeface="Times New Roman" pitchFamily="18" charset="0"/>
                <a:cs typeface="Times New Roman" pitchFamily="18" charset="0"/>
              </a:rPr>
              <a:t>EDGE COMPUTING</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Implement </a:t>
            </a:r>
            <a:r>
              <a:rPr lang="en-US" sz="2200" dirty="0">
                <a:solidFill>
                  <a:schemeClr val="bg1"/>
                </a:solidFill>
                <a:latin typeface="Times New Roman" pitchFamily="18" charset="0"/>
                <a:cs typeface="Times New Roman" pitchFamily="18" charset="0"/>
              </a:rPr>
              <a:t>edge computing devices within each streetlight. This would enable real-time fault detection and reporting without relying solely on centralized systems. It can also reduce latency and improve overall system efficiency.</a:t>
            </a:r>
          </a:p>
          <a:p>
            <a:pPr algn="just"/>
            <a:r>
              <a:rPr lang="en-US" sz="2200" b="1" dirty="0" smtClean="0">
                <a:solidFill>
                  <a:srgbClr val="FF0000"/>
                </a:solidFill>
                <a:latin typeface="Times New Roman" pitchFamily="18" charset="0"/>
                <a:cs typeface="Times New Roman" pitchFamily="18" charset="0"/>
              </a:rPr>
              <a:t>ENVIRONMENTAL SENSORS</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Enhance </a:t>
            </a:r>
            <a:r>
              <a:rPr lang="en-US" sz="2200" dirty="0">
                <a:solidFill>
                  <a:schemeClr val="bg1"/>
                </a:solidFill>
                <a:latin typeface="Times New Roman" pitchFamily="18" charset="0"/>
                <a:cs typeface="Times New Roman" pitchFamily="18" charset="0"/>
              </a:rPr>
              <a:t>smart street lights by integrating environmental sensors. These sensors can monitor air quality, temperature, humidity, and other environmental parameters. This data can be used for pollution monitoring and climate control.</a:t>
            </a:r>
          </a:p>
          <a:p>
            <a:pPr algn="just"/>
            <a:r>
              <a:rPr lang="en-US" sz="2200" b="1" dirty="0" smtClean="0">
                <a:solidFill>
                  <a:srgbClr val="FF0000"/>
                </a:solidFill>
                <a:latin typeface="Times New Roman" pitchFamily="18" charset="0"/>
                <a:cs typeface="Times New Roman" pitchFamily="18" charset="0"/>
              </a:rPr>
              <a:t>TRAFFIC AND PEDESTRIAN MONITORING</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Expand </a:t>
            </a:r>
            <a:r>
              <a:rPr lang="en-US" sz="2200" dirty="0">
                <a:solidFill>
                  <a:schemeClr val="bg1"/>
                </a:solidFill>
                <a:latin typeface="Times New Roman" pitchFamily="18" charset="0"/>
                <a:cs typeface="Times New Roman" pitchFamily="18" charset="0"/>
              </a:rPr>
              <a:t>the capabilities of smart street lights to include traffic and pedestrian monitoring. This information can be used for traffic management, crowd control, and improving safety.</a:t>
            </a:r>
          </a:p>
          <a:p>
            <a:pPr algn="just"/>
            <a:r>
              <a:rPr lang="en-US" sz="2200" b="1" dirty="0" smtClean="0">
                <a:solidFill>
                  <a:srgbClr val="FF0000"/>
                </a:solidFill>
                <a:latin typeface="Times New Roman" pitchFamily="18" charset="0"/>
                <a:cs typeface="Times New Roman" pitchFamily="18" charset="0"/>
              </a:rPr>
              <a:t>WIRELESS COMMUNICATION</a:t>
            </a:r>
            <a:r>
              <a:rPr lang="en-US" sz="2200" dirty="0" smtClean="0">
                <a:solidFill>
                  <a:srgbClr val="FF0000"/>
                </a:solidFill>
                <a:latin typeface="Times New Roman" pitchFamily="18" charset="0"/>
                <a:cs typeface="Times New Roman" pitchFamily="18" charset="0"/>
              </a:rPr>
              <a:t>: </a:t>
            </a:r>
            <a:r>
              <a:rPr lang="en-US" sz="2200" dirty="0" smtClean="0">
                <a:solidFill>
                  <a:schemeClr val="bg1"/>
                </a:solidFill>
                <a:latin typeface="Times New Roman" pitchFamily="18" charset="0"/>
                <a:cs typeface="Times New Roman" pitchFamily="18" charset="0"/>
              </a:rPr>
              <a:t>Upgrade </a:t>
            </a:r>
            <a:r>
              <a:rPr lang="en-US" sz="2200" dirty="0">
                <a:solidFill>
                  <a:schemeClr val="bg1"/>
                </a:solidFill>
                <a:latin typeface="Times New Roman" pitchFamily="18" charset="0"/>
                <a:cs typeface="Times New Roman" pitchFamily="18" charset="0"/>
              </a:rPr>
              <a:t>the communication infrastructure to use low-power, long-range wireless technologies such as </a:t>
            </a:r>
            <a:r>
              <a:rPr lang="en-US" sz="2200" dirty="0" err="1">
                <a:solidFill>
                  <a:schemeClr val="bg1"/>
                </a:solidFill>
                <a:latin typeface="Times New Roman" pitchFamily="18" charset="0"/>
                <a:cs typeface="Times New Roman" pitchFamily="18" charset="0"/>
              </a:rPr>
              <a:t>LoRaWAN</a:t>
            </a:r>
            <a:r>
              <a:rPr lang="en-US" sz="2200" dirty="0">
                <a:solidFill>
                  <a:schemeClr val="bg1"/>
                </a:solidFill>
                <a:latin typeface="Times New Roman" pitchFamily="18" charset="0"/>
                <a:cs typeface="Times New Roman" pitchFamily="18" charset="0"/>
              </a:rPr>
              <a:t> or NB-</a:t>
            </a:r>
            <a:r>
              <a:rPr lang="en-US" sz="2200" dirty="0" err="1">
                <a:solidFill>
                  <a:schemeClr val="bg1"/>
                </a:solidFill>
                <a:latin typeface="Times New Roman" pitchFamily="18" charset="0"/>
                <a:cs typeface="Times New Roman" pitchFamily="18" charset="0"/>
              </a:rPr>
              <a:t>IoT</a:t>
            </a:r>
            <a:r>
              <a:rPr lang="en-US" sz="2200" dirty="0">
                <a:solidFill>
                  <a:schemeClr val="bg1"/>
                </a:solidFill>
                <a:latin typeface="Times New Roman" pitchFamily="18" charset="0"/>
                <a:cs typeface="Times New Roman" pitchFamily="18" charset="0"/>
              </a:rPr>
              <a:t>. This can improve connectivity and reduce power consumption.</a:t>
            </a:r>
          </a:p>
        </p:txBody>
      </p:sp>
    </p:spTree>
    <p:extLst>
      <p:ext uri="{BB962C8B-B14F-4D97-AF65-F5344CB8AC3E}">
        <p14:creationId xmlns:p14="http://schemas.microsoft.com/office/powerpoint/2010/main" val="220498581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1876270" y="213780"/>
            <a:ext cx="16469834" cy="923330"/>
          </a:xfrm>
          <a:prstGeom prst="rect">
            <a:avLst/>
          </a:prstGeom>
          <a:noFill/>
        </p:spPr>
        <p:txBody>
          <a:bodyPr wrap="square" rtlCol="0">
            <a:spAutoFit/>
          </a:bodyPr>
          <a:lstStyle/>
          <a:p>
            <a:pPr algn="ctr"/>
            <a:r>
              <a:rPr lang="en-IN" sz="5400" b="1" dirty="0">
                <a:solidFill>
                  <a:schemeClr val="bg1"/>
                </a:solidFill>
                <a:latin typeface="Times New Roman" panose="02020603050405020304" pitchFamily="18" charset="0"/>
                <a:cs typeface="Times New Roman" panose="02020603050405020304" pitchFamily="18" charset="0"/>
              </a:rPr>
              <a:t>OUTPUT</a:t>
            </a: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15" t="12611" r="-415" b="20982"/>
          <a:stretch/>
        </p:blipFill>
        <p:spPr bwMode="auto">
          <a:xfrm>
            <a:off x="21886" y="1460500"/>
            <a:ext cx="6115050" cy="539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836" y="1473200"/>
            <a:ext cx="6067764" cy="538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7858002"/>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Thank You Images PowerPoint Presentations and Google Slides">
            <a:extLst>
              <a:ext uri="{FF2B5EF4-FFF2-40B4-BE49-F238E27FC236}">
                <a16:creationId xmlns:a16="http://schemas.microsoft.com/office/drawing/2014/main" xmlns="" id="{446AD2C2-2EB9-8E4B-B17E-06ECA78C3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07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550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Street Lighting | Solutions | lighting | Electric Works | Business |  Panasonic Global">
            <a:extLst>
              <a:ext uri="{FF2B5EF4-FFF2-40B4-BE49-F238E27FC236}">
                <a16:creationId xmlns:a16="http://schemas.microsoft.com/office/drawing/2014/main" xmlns="" id="{95C361BA-FA8C-D237-013C-7C6260EE7CAE}"/>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ez="http://schemas.microsoft.com/office/powerpoint/2016/sectionzoom" xmlns="" Requires="psez">
          <p:graphicFrame>
            <p:nvGraphicFramePr>
              <p:cNvPr id="9" name="Section Zoom 8">
                <a:extLst>
                  <a:ext uri="{FF2B5EF4-FFF2-40B4-BE49-F238E27FC236}">
                    <a16:creationId xmlns:a16="http://schemas.microsoft.com/office/drawing/2014/main" id="{20C92836-B77F-7FF7-E79C-86F207071A48}"/>
                  </a:ext>
                </a:extLst>
              </p:cNvPr>
              <p:cNvGraphicFramePr>
                <a:graphicFrameLocks noChangeAspect="1"/>
              </p:cNvGraphicFramePr>
              <p:nvPr>
                <p:extLst>
                  <p:ext uri="{D42A27DB-BD31-4B8C-83A1-F6EECF244321}">
                    <p14:modId xmlns:p14="http://schemas.microsoft.com/office/powerpoint/2010/main" val="1894917152"/>
                  </p:ext>
                </p:extLst>
              </p:nvPr>
            </p:nvGraphicFramePr>
            <p:xfrm>
              <a:off x="-1041401" y="3994150"/>
              <a:ext cx="5091289" cy="2863850"/>
            </p:xfrm>
            <a:graphic>
              <a:graphicData uri="http://schemas.microsoft.com/office/powerpoint/2016/sectionzoom">
                <psez:sectionZm>
                  <psez:sectionZmObj sectionId="{5A42DF61-84CD-466C-BE1A-F5E0F87ED31B}">
                    <psez:zmPr id="{0E81CACC-C8DA-41C1-9B60-8CA3AA5FB239}" transitionDur="1000" showBg="0">
                      <p166:blipFill xmlns:p166="http://schemas.microsoft.com/office/powerpoint/2016/6/main">
                        <a:blip r:embed="rId3"/>
                        <a:stretch>
                          <a:fillRect/>
                        </a:stretch>
                      </p166:blipFill>
                      <p166:spPr xmlns:p166="http://schemas.microsoft.com/office/powerpoint/2016/6/main">
                        <a:xfrm>
                          <a:off x="0" y="0"/>
                          <a:ext cx="5091289" cy="2863850"/>
                        </a:xfrm>
                        <a:prstGeom prst="rect">
                          <a:avLst/>
                        </a:prstGeom>
                      </p166:spPr>
                    </psez:zmPr>
                  </psez:sectionZmObj>
                </psez:sectionZm>
              </a:graphicData>
            </a:graphic>
          </p:graphicFrame>
        </mc:Choice>
        <mc:Fallback>
          <p:pic>
            <p:nvPicPr>
              <p:cNvPr id="9" name="Section Zoom 8">
                <a:hlinkClick r:id="rId4" action="ppaction://hlinksldjump"/>
                <a:extLst>
                  <a:ext uri="{FF2B5EF4-FFF2-40B4-BE49-F238E27FC236}">
                    <a16:creationId xmlns="" xmlns:a16="http://schemas.microsoft.com/office/drawing/2014/main" xmlns:psez="http://schemas.microsoft.com/office/powerpoint/2016/sectionzoom" id="{20C92836-B77F-7FF7-E79C-86F207071A48}"/>
                  </a:ext>
                </a:extLst>
              </p:cNvPr>
              <p:cNvPicPr>
                <a:picLocks noGrp="1" noRot="1" noChangeAspect="1" noMove="1" noResize="1" noEditPoints="1" noAdjustHandles="1" noChangeArrowheads="1" noChangeShapeType="1"/>
              </p:cNvPicPr>
              <p:nvPr/>
            </p:nvPicPr>
            <p:blipFill>
              <a:blip r:embed="rId5"/>
              <a:stretch>
                <a:fillRect/>
              </a:stretch>
            </p:blipFill>
            <p:spPr>
              <a:xfrm>
                <a:off x="-1041401" y="3994150"/>
                <a:ext cx="5091289" cy="2863850"/>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17" name="Section Zoom 16">
                <a:extLst>
                  <a:ext uri="{FF2B5EF4-FFF2-40B4-BE49-F238E27FC236}">
                    <a16:creationId xmlns:a16="http://schemas.microsoft.com/office/drawing/2014/main" id="{A5C7E135-C004-DB89-0B54-EDEC66F3A421}"/>
                  </a:ext>
                </a:extLst>
              </p:cNvPr>
              <p:cNvGraphicFramePr>
                <a:graphicFrameLocks noChangeAspect="1"/>
              </p:cNvGraphicFramePr>
              <p:nvPr>
                <p:extLst>
                  <p:ext uri="{D42A27DB-BD31-4B8C-83A1-F6EECF244321}">
                    <p14:modId xmlns:p14="http://schemas.microsoft.com/office/powerpoint/2010/main" val="2126359382"/>
                  </p:ext>
                </p:extLst>
              </p:nvPr>
            </p:nvGraphicFramePr>
            <p:xfrm>
              <a:off x="481191" y="1641475"/>
              <a:ext cx="4109156" cy="2311400"/>
            </p:xfrm>
            <a:graphic>
              <a:graphicData uri="http://schemas.microsoft.com/office/powerpoint/2016/sectionzoom">
                <psez:sectionZm>
                  <psez:sectionZmObj sectionId="{C63C7AB9-A17E-46FE-8C01-043B7EECA358}">
                    <psez:zmPr id="{F6FF83EE-9D0F-46AC-9E92-E04D6A10E503}" transitionDur="1000" showBg="0">
                      <p166:blipFill xmlns:p166="http://schemas.microsoft.com/office/powerpoint/2016/6/main">
                        <a:blip r:embed="rId6"/>
                        <a:stretch>
                          <a:fillRect/>
                        </a:stretch>
                      </p166:blipFill>
                      <p166:spPr xmlns:p166="http://schemas.microsoft.com/office/powerpoint/2016/6/main">
                        <a:xfrm>
                          <a:off x="0" y="0"/>
                          <a:ext cx="4109156" cy="2311400"/>
                        </a:xfrm>
                        <a:prstGeom prst="rect">
                          <a:avLst/>
                        </a:prstGeom>
                      </p166:spPr>
                    </psez:zmPr>
                  </psez:sectionZmObj>
                </psez:sectionZm>
              </a:graphicData>
            </a:graphic>
          </p:graphicFrame>
        </mc:Choice>
        <mc:Fallback>
          <p:pic>
            <p:nvPicPr>
              <p:cNvPr id="17" name="Section Zoom 16">
                <a:hlinkClick r:id="rId7" action="ppaction://hlinksldjump"/>
                <a:extLst>
                  <a:ext uri="{FF2B5EF4-FFF2-40B4-BE49-F238E27FC236}">
                    <a16:creationId xmlns="" xmlns:a16="http://schemas.microsoft.com/office/drawing/2014/main" xmlns:psez="http://schemas.microsoft.com/office/powerpoint/2016/sectionzoom" id="{A5C7E135-C004-DB89-0B54-EDEC66F3A421}"/>
                  </a:ext>
                </a:extLst>
              </p:cNvPr>
              <p:cNvPicPr>
                <a:picLocks noGrp="1" noRot="1" noChangeAspect="1" noMove="1" noResize="1" noEditPoints="1" noAdjustHandles="1" noChangeArrowheads="1" noChangeShapeType="1"/>
              </p:cNvPicPr>
              <p:nvPr/>
            </p:nvPicPr>
            <p:blipFill>
              <a:blip r:embed="rId8"/>
              <a:stretch>
                <a:fillRect/>
              </a:stretch>
            </p:blipFill>
            <p:spPr>
              <a:xfrm>
                <a:off x="481191" y="1641475"/>
                <a:ext cx="4109156" cy="2311400"/>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19" name="Section Zoom 18">
                <a:extLst>
                  <a:ext uri="{FF2B5EF4-FFF2-40B4-BE49-F238E27FC236}">
                    <a16:creationId xmlns:a16="http://schemas.microsoft.com/office/drawing/2014/main" id="{258B9BB4-DB82-5101-8D30-E8024D7734D8}"/>
                  </a:ext>
                </a:extLst>
              </p:cNvPr>
              <p:cNvGraphicFramePr>
                <a:graphicFrameLocks noChangeAspect="1"/>
              </p:cNvGraphicFramePr>
              <p:nvPr>
                <p:extLst>
                  <p:ext uri="{D42A27DB-BD31-4B8C-83A1-F6EECF244321}">
                    <p14:modId xmlns:p14="http://schemas.microsoft.com/office/powerpoint/2010/main" val="974967204"/>
                  </p:ext>
                </p:extLst>
              </p:nvPr>
            </p:nvGraphicFramePr>
            <p:xfrm>
              <a:off x="2843396" y="0"/>
              <a:ext cx="4109156" cy="2311400"/>
            </p:xfrm>
            <a:graphic>
              <a:graphicData uri="http://schemas.microsoft.com/office/powerpoint/2016/sectionzoom">
                <psez:sectionZm>
                  <psez:sectionZmObj sectionId="{1B47D5B4-40B8-4A78-921A-9BB418631486}">
                    <psez:zmPr id="{3A20AE20-854E-4E84-8CB5-7B05B4C1F215}" transitionDur="1000" showBg="0">
                      <p166:blipFill xmlns:p166="http://schemas.microsoft.com/office/powerpoint/2016/6/main">
                        <a:blip r:embed="rId9"/>
                        <a:stretch>
                          <a:fillRect/>
                        </a:stretch>
                      </p166:blipFill>
                      <p166:spPr xmlns:p166="http://schemas.microsoft.com/office/powerpoint/2016/6/main">
                        <a:xfrm>
                          <a:off x="0" y="0"/>
                          <a:ext cx="4109156" cy="2311400"/>
                        </a:xfrm>
                        <a:prstGeom prst="rect">
                          <a:avLst/>
                        </a:prstGeom>
                      </p166:spPr>
                    </psez:zmPr>
                  </psez:sectionZmObj>
                </psez:sectionZm>
              </a:graphicData>
            </a:graphic>
          </p:graphicFrame>
        </mc:Choice>
        <mc:Fallback>
          <p:pic>
            <p:nvPicPr>
              <p:cNvPr id="19" name="Section Zoom 18">
                <a:hlinkClick r:id="rId10" action="ppaction://hlinksldjump"/>
                <a:extLst>
                  <a:ext uri="{FF2B5EF4-FFF2-40B4-BE49-F238E27FC236}">
                    <a16:creationId xmlns="" xmlns:a16="http://schemas.microsoft.com/office/drawing/2014/main" xmlns:psez="http://schemas.microsoft.com/office/powerpoint/2016/sectionzoom" id="{258B9BB4-DB82-5101-8D30-E8024D7734D8}"/>
                  </a:ext>
                </a:extLst>
              </p:cNvPr>
              <p:cNvPicPr>
                <a:picLocks noGrp="1" noRot="1" noChangeAspect="1" noMove="1" noResize="1" noEditPoints="1" noAdjustHandles="1" noChangeArrowheads="1" noChangeShapeType="1"/>
              </p:cNvPicPr>
              <p:nvPr/>
            </p:nvPicPr>
            <p:blipFill>
              <a:blip r:embed="rId11"/>
              <a:stretch>
                <a:fillRect/>
              </a:stretch>
            </p:blipFill>
            <p:spPr>
              <a:xfrm>
                <a:off x="2843396" y="0"/>
                <a:ext cx="4109156" cy="2311400"/>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21" name="Section Zoom 20">
                <a:extLst>
                  <a:ext uri="{FF2B5EF4-FFF2-40B4-BE49-F238E27FC236}">
                    <a16:creationId xmlns:a16="http://schemas.microsoft.com/office/drawing/2014/main" id="{65615459-3E04-550D-1DD8-9402D36D585F}"/>
                  </a:ext>
                </a:extLst>
              </p:cNvPr>
              <p:cNvGraphicFramePr>
                <a:graphicFrameLocks noChangeAspect="1"/>
              </p:cNvGraphicFramePr>
              <p:nvPr>
                <p:extLst>
                  <p:ext uri="{D42A27DB-BD31-4B8C-83A1-F6EECF244321}">
                    <p14:modId xmlns:p14="http://schemas.microsoft.com/office/powerpoint/2010/main" val="1023148181"/>
                  </p:ext>
                </p:extLst>
              </p:nvPr>
            </p:nvGraphicFramePr>
            <p:xfrm>
              <a:off x="5528736" y="0"/>
              <a:ext cx="4109155" cy="2311400"/>
            </p:xfrm>
            <a:graphic>
              <a:graphicData uri="http://schemas.microsoft.com/office/powerpoint/2016/sectionzoom">
                <psez:sectionZm>
                  <psez:sectionZmObj sectionId="{0E1D769A-7897-4854-80FA-753715DA0F49}">
                    <psez:zmPr id="{5774D092-816A-40ED-8ED3-BC201665F32E}" transitionDur="1000" showBg="0">
                      <p166:blipFill xmlns:p166="http://schemas.microsoft.com/office/powerpoint/2016/6/main">
                        <a:blip r:embed="rId12"/>
                        <a:stretch>
                          <a:fillRect/>
                        </a:stretch>
                      </p166:blipFill>
                      <p166:spPr xmlns:p166="http://schemas.microsoft.com/office/powerpoint/2016/6/main">
                        <a:xfrm>
                          <a:off x="0" y="0"/>
                          <a:ext cx="4109155" cy="2311400"/>
                        </a:xfrm>
                        <a:prstGeom prst="rect">
                          <a:avLst/>
                        </a:prstGeom>
                      </p166:spPr>
                    </psez:zmPr>
                  </psez:sectionZmObj>
                </psez:sectionZm>
              </a:graphicData>
            </a:graphic>
          </p:graphicFrame>
        </mc:Choice>
        <mc:Fallback>
          <p:pic>
            <p:nvPicPr>
              <p:cNvPr id="21" name="Section Zoom 20">
                <a:hlinkClick r:id="rId13" action="ppaction://hlinksldjump"/>
                <a:extLst>
                  <a:ext uri="{FF2B5EF4-FFF2-40B4-BE49-F238E27FC236}">
                    <a16:creationId xmlns="" xmlns:a16="http://schemas.microsoft.com/office/drawing/2014/main" xmlns:psez="http://schemas.microsoft.com/office/powerpoint/2016/sectionzoom" id="{65615459-3E04-550D-1DD8-9402D36D585F}"/>
                  </a:ext>
                </a:extLst>
              </p:cNvPr>
              <p:cNvPicPr>
                <a:picLocks noGrp="1" noRot="1" noChangeAspect="1" noMove="1" noResize="1" noEditPoints="1" noAdjustHandles="1" noChangeArrowheads="1" noChangeShapeType="1"/>
              </p:cNvPicPr>
              <p:nvPr/>
            </p:nvPicPr>
            <p:blipFill>
              <a:blip r:embed="rId14"/>
              <a:stretch>
                <a:fillRect/>
              </a:stretch>
            </p:blipFill>
            <p:spPr>
              <a:xfrm>
                <a:off x="5528736" y="0"/>
                <a:ext cx="4109155" cy="2311400"/>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25" name="Section Zoom 24">
                <a:extLst>
                  <a:ext uri="{FF2B5EF4-FFF2-40B4-BE49-F238E27FC236}">
                    <a16:creationId xmlns:a16="http://schemas.microsoft.com/office/drawing/2014/main" id="{0DC5819F-7721-84AA-3F9A-C516CEF8ECC3}"/>
                  </a:ext>
                </a:extLst>
              </p:cNvPr>
              <p:cNvGraphicFramePr>
                <a:graphicFrameLocks noChangeAspect="1"/>
              </p:cNvGraphicFramePr>
              <p:nvPr>
                <p:extLst>
                  <p:ext uri="{D42A27DB-BD31-4B8C-83A1-F6EECF244321}">
                    <p14:modId xmlns:p14="http://schemas.microsoft.com/office/powerpoint/2010/main" val="3221904204"/>
                  </p:ext>
                </p:extLst>
              </p:nvPr>
            </p:nvGraphicFramePr>
            <p:xfrm>
              <a:off x="8142114" y="3994150"/>
              <a:ext cx="5091289" cy="2863850"/>
            </p:xfrm>
            <a:graphic>
              <a:graphicData uri="http://schemas.microsoft.com/office/powerpoint/2016/sectionzoom">
                <psez:sectionZm>
                  <psez:sectionZmObj sectionId="{FB162EAF-F597-4F3C-8516-D7F2B0FE37B0}">
                    <psez:zmPr id="{3643BE76-F197-49DA-A021-D947B7D60D31}" transitionDur="1000" showBg="0">
                      <p166:blipFill xmlns:p166="http://schemas.microsoft.com/office/powerpoint/2016/6/main">
                        <a:blip r:embed="rId18"/>
                        <a:stretch>
                          <a:fillRect/>
                        </a:stretch>
                      </p166:blipFill>
                      <p166:spPr xmlns:p166="http://schemas.microsoft.com/office/powerpoint/2016/6/main">
                        <a:xfrm>
                          <a:off x="0" y="0"/>
                          <a:ext cx="5091289" cy="2863850"/>
                        </a:xfrm>
                        <a:prstGeom prst="rect">
                          <a:avLst/>
                        </a:prstGeom>
                      </p166:spPr>
                    </psez:zmPr>
                  </psez:sectionZmObj>
                </psez:sectionZm>
              </a:graphicData>
            </a:graphic>
          </p:graphicFrame>
        </mc:Choice>
        <mc:Fallback>
          <p:pic>
            <p:nvPicPr>
              <p:cNvPr id="25" name="Section Zoom 24">
                <a:hlinkClick r:id="rId19" action="ppaction://hlinksldjump"/>
                <a:extLst>
                  <a:ext uri="{FF2B5EF4-FFF2-40B4-BE49-F238E27FC236}">
                    <a16:creationId xmlns="" xmlns:a16="http://schemas.microsoft.com/office/drawing/2014/main" xmlns:psez="http://schemas.microsoft.com/office/powerpoint/2016/sectionzoom" id="{0DC5819F-7721-84AA-3F9A-C516CEF8ECC3}"/>
                  </a:ext>
                </a:extLst>
              </p:cNvPr>
              <p:cNvPicPr>
                <a:picLocks noGrp="1" noRot="1" noChangeAspect="1" noMove="1" noResize="1" noEditPoints="1" noAdjustHandles="1" noChangeArrowheads="1" noChangeShapeType="1"/>
              </p:cNvPicPr>
              <p:nvPr/>
            </p:nvPicPr>
            <p:blipFill>
              <a:blip r:embed="rId20"/>
              <a:stretch>
                <a:fillRect/>
              </a:stretch>
            </p:blipFill>
            <p:spPr>
              <a:xfrm>
                <a:off x="8142114" y="3994150"/>
                <a:ext cx="5091289" cy="2863850"/>
              </a:xfrm>
              <a:prstGeom prst="rect">
                <a:avLst/>
              </a:prstGeom>
            </p:spPr>
          </p:pic>
        </mc:Fallback>
      </mc:AlternateContent>
    </p:spTree>
    <p:extLst>
      <p:ext uri="{BB962C8B-B14F-4D97-AF65-F5344CB8AC3E}">
        <p14:creationId xmlns:p14="http://schemas.microsoft.com/office/powerpoint/2010/main" val="20325971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CF71EC50-1D08-8F64-E8D6-B5D9131C9C9C}"/>
              </a:ext>
            </a:extLst>
          </p:cNvPr>
          <p:cNvSpPr/>
          <p:nvPr/>
        </p:nvSpPr>
        <p:spPr>
          <a:xfrm>
            <a:off x="3060290" y="443595"/>
            <a:ext cx="6071419" cy="5889523"/>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E706409-0559-4590-0839-8C19C1316C02}"/>
              </a:ext>
            </a:extLst>
          </p:cNvPr>
          <p:cNvSpPr txBox="1"/>
          <p:nvPr/>
        </p:nvSpPr>
        <p:spPr>
          <a:xfrm>
            <a:off x="4123890" y="3972560"/>
            <a:ext cx="5251116" cy="1477328"/>
          </a:xfrm>
          <a:prstGeom prst="rect">
            <a:avLst/>
          </a:prstGeom>
          <a:noFill/>
        </p:spPr>
        <p:txBody>
          <a:bodyPr wrap="square" rtlCol="0">
            <a:spAutoFit/>
          </a:bodyPr>
          <a:lstStyle/>
          <a:p>
            <a:r>
              <a:rPr lang="en-IN" sz="4500" b="1" dirty="0" smtClean="0">
                <a:solidFill>
                  <a:schemeClr val="bg1"/>
                </a:solidFill>
                <a:latin typeface="Times New Roman" panose="02020603050405020304" pitchFamily="18" charset="0"/>
                <a:cs typeface="Times New Roman" panose="02020603050405020304" pitchFamily="18" charset="0"/>
              </a:rPr>
              <a:t>   PROBLEM    STATEMENT</a:t>
            </a:r>
            <a:endParaRPr lang="en-IN" sz="4500" b="1" dirty="0">
              <a:solidFill>
                <a:schemeClr val="bg1"/>
              </a:solidFill>
              <a:latin typeface="Times New Roman" panose="02020603050405020304" pitchFamily="18" charset="0"/>
              <a:cs typeface="Times New Roman" panose="02020603050405020304" pitchFamily="18" charset="0"/>
            </a:endParaRPr>
          </a:p>
        </p:txBody>
      </p:sp>
      <p:pic>
        <p:nvPicPr>
          <p:cNvPr id="2054" name="Picture 6">
            <a:extLst>
              <a:ext uri="{FF2B5EF4-FFF2-40B4-BE49-F238E27FC236}">
                <a16:creationId xmlns:a16="http://schemas.microsoft.com/office/drawing/2014/main" xmlns="" id="{070A9618-02A7-89AF-62AC-AB99810B6DA6}"/>
              </a:ext>
            </a:extLst>
          </p:cNvPr>
          <p:cNvPicPr>
            <a:picLocks noChangeAspect="1" noChangeArrowheads="1"/>
          </p:cNvPicPr>
          <p:nvPr/>
        </p:nvPicPr>
        <p:blipFill>
          <a:blip r:embed="rId2">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5034280" y="1615440"/>
            <a:ext cx="2123440" cy="212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6311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Picture 2" descr="Street Lighting | UrbanToronto">
            <a:extLst>
              <a:ext uri="{FF2B5EF4-FFF2-40B4-BE49-F238E27FC236}">
                <a16:creationId xmlns:a16="http://schemas.microsoft.com/office/drawing/2014/main" xmlns="" id="{B42832AA-5BB4-68EF-4139-20DA67CA59D7}"/>
              </a:ext>
            </a:extLst>
          </p:cNvPr>
          <p:cNvPicPr>
            <a:picLocks noChangeAspect="1" noChangeArrowheads="1"/>
          </p:cNvPicPr>
          <p:nvPr/>
        </p:nvPicPr>
        <p:blipFill>
          <a:blip r:embed="rId3">
            <a:alphaModFix amt="91000"/>
            <a:extLst>
              <a:ext uri="{BEBA8EAE-BF5A-486C-A8C5-ECC9F3942E4B}">
                <a14:imgProps xmlns:a14="http://schemas.microsoft.com/office/drawing/2010/main">
                  <a14:imgLayer r:embed="rId4">
                    <a14:imgEffect>
                      <a14:sharpenSoften amount="5000"/>
                    </a14:imgEffect>
                    <a14:imgEffect>
                      <a14:colorTemperature colorTemp="6815"/>
                    </a14:imgEffect>
                    <a14:imgEffect>
                      <a14:saturation sat="89000"/>
                    </a14:imgEffect>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xmlns="" id="{3E77F0DA-8C75-5EA3-E3F5-4EDD6F8BE14F}"/>
              </a:ext>
            </a:extLst>
          </p:cNvPr>
          <p:cNvSpPr txBox="1"/>
          <p:nvPr/>
        </p:nvSpPr>
        <p:spPr>
          <a:xfrm>
            <a:off x="2184941" y="1604210"/>
            <a:ext cx="8499107" cy="861774"/>
          </a:xfrm>
          <a:prstGeom prst="rect">
            <a:avLst/>
          </a:prstGeom>
          <a:noFill/>
        </p:spPr>
        <p:txBody>
          <a:bodyPr wrap="square" rtlCol="0">
            <a:spAutoFit/>
          </a:bodyPr>
          <a:lstStyle/>
          <a:p>
            <a:r>
              <a:rPr lang="en-IN" sz="5000" b="1" dirty="0" smtClean="0">
                <a:solidFill>
                  <a:schemeClr val="bg1"/>
                </a:solidFill>
                <a:latin typeface="Times New Roman" panose="02020603050405020304" pitchFamily="18" charset="0"/>
                <a:cs typeface="Times New Roman" panose="02020603050405020304" pitchFamily="18" charset="0"/>
              </a:rPr>
              <a:t>PROBLEM STATEMENT</a:t>
            </a:r>
            <a:endParaRPr lang="en-IN" sz="5000" b="1" dirty="0">
              <a:solidFill>
                <a:schemeClr val="bg1"/>
              </a:solidFill>
              <a:latin typeface="Times New Roman" panose="02020603050405020304" pitchFamily="18" charset="0"/>
              <a:cs typeface="Times New Roman" panose="02020603050405020304" pitchFamily="18" charset="0"/>
            </a:endParaRPr>
          </a:p>
        </p:txBody>
      </p:sp>
      <p:pic>
        <p:nvPicPr>
          <p:cNvPr id="4" name="Picture 6">
            <a:extLst>
              <a:ext uri="{FF2B5EF4-FFF2-40B4-BE49-F238E27FC236}">
                <a16:creationId xmlns:a16="http://schemas.microsoft.com/office/drawing/2014/main" xmlns="" id="{C787F169-5E0E-16E4-FF7B-0523D1570E51}"/>
              </a:ext>
            </a:extLst>
          </p:cNvPr>
          <p:cNvPicPr>
            <a:picLocks noChangeAspect="1" noChangeArrowheads="1"/>
          </p:cNvPicPr>
          <p:nvPr/>
        </p:nvPicPr>
        <p:blipFill>
          <a:blip r:embed="rId5">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4869180" y="180340"/>
            <a:ext cx="1404620" cy="14046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F4AA39F8-FD1E-DBD2-D62B-278A89103898}"/>
              </a:ext>
            </a:extLst>
          </p:cNvPr>
          <p:cNvSpPr txBox="1"/>
          <p:nvPr/>
        </p:nvSpPr>
        <p:spPr>
          <a:xfrm>
            <a:off x="1028361" y="3304491"/>
            <a:ext cx="10191750" cy="1938992"/>
          </a:xfrm>
          <a:prstGeom prst="rect">
            <a:avLst/>
          </a:prstGeom>
          <a:noFill/>
        </p:spPr>
        <p:txBody>
          <a:bodyPr wrap="square" rtlCol="0">
            <a:spAutoFit/>
          </a:bodyPr>
          <a:lstStyle/>
          <a:p>
            <a:pPr algn="just"/>
            <a:r>
              <a:rPr lang="en-IN" sz="2400" dirty="0">
                <a:solidFill>
                  <a:schemeClr val="bg1"/>
                </a:solidFill>
                <a:latin typeface="Times New Roman" panose="02020603050405020304" pitchFamily="18" charset="0"/>
                <a:cs typeface="Times New Roman" panose="02020603050405020304" pitchFamily="18" charset="0"/>
              </a:rPr>
              <a:t>Develop an innovative solution to automate real-time detection of street light faults, accurately identify fault types, and precisely track their locations. This system aims to streamline maintenance processes, reduce costs, and enhance the efficiency of street light management in Indian cities, ultimately improving service quality and governance.</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5273426"/>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CF71EC50-1D08-8F64-E8D6-B5D9131C9C9C}"/>
              </a:ext>
            </a:extLst>
          </p:cNvPr>
          <p:cNvSpPr/>
          <p:nvPr/>
        </p:nvSpPr>
        <p:spPr>
          <a:xfrm>
            <a:off x="3060290" y="443598"/>
            <a:ext cx="6071419" cy="5889523"/>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E706409-0559-4590-0839-8C19C1316C02}"/>
              </a:ext>
            </a:extLst>
          </p:cNvPr>
          <p:cNvSpPr txBox="1"/>
          <p:nvPr/>
        </p:nvSpPr>
        <p:spPr>
          <a:xfrm>
            <a:off x="4541519" y="3753458"/>
            <a:ext cx="5377589" cy="1477328"/>
          </a:xfrm>
          <a:prstGeom prst="rect">
            <a:avLst/>
          </a:prstGeom>
          <a:noFill/>
        </p:spPr>
        <p:txBody>
          <a:bodyPr wrap="square" rtlCol="0">
            <a:spAutoFit/>
          </a:bodyPr>
          <a:lstStyle/>
          <a:p>
            <a:r>
              <a:rPr lang="en-IN" sz="4500" b="1" dirty="0">
                <a:solidFill>
                  <a:schemeClr val="bg1"/>
                </a:solidFill>
                <a:latin typeface="Times New Roman" panose="02020603050405020304" pitchFamily="18" charset="0"/>
                <a:cs typeface="Times New Roman" panose="02020603050405020304" pitchFamily="18" charset="0"/>
              </a:rPr>
              <a:t>PROPOSED SOLUTION</a:t>
            </a:r>
          </a:p>
        </p:txBody>
      </p:sp>
      <p:pic>
        <p:nvPicPr>
          <p:cNvPr id="3" name="Graphic 2" descr="Group brainstorm with solid fill">
            <a:extLst>
              <a:ext uri="{FF2B5EF4-FFF2-40B4-BE49-F238E27FC236}">
                <a16:creationId xmlns:a16="http://schemas.microsoft.com/office/drawing/2014/main" xmlns="" id="{F20A5D4B-2B3C-B77D-2718-BDCC3ED8D8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685372" y="932205"/>
            <a:ext cx="2821253" cy="2821253"/>
          </a:xfrm>
          <a:prstGeom prst="rect">
            <a:avLst/>
          </a:prstGeom>
        </p:spPr>
      </p:pic>
    </p:spTree>
    <p:extLst>
      <p:ext uri="{BB962C8B-B14F-4D97-AF65-F5344CB8AC3E}">
        <p14:creationId xmlns:p14="http://schemas.microsoft.com/office/powerpoint/2010/main" val="5986421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Street Lighting | UrbanToronto">
            <a:extLst>
              <a:ext uri="{FF2B5EF4-FFF2-40B4-BE49-F238E27FC236}">
                <a16:creationId xmlns:a16="http://schemas.microsoft.com/office/drawing/2014/main" xmlns="" id="{B42832AA-5BB4-68EF-4139-20DA67CA59D7}"/>
              </a:ext>
            </a:extLst>
          </p:cNvPr>
          <p:cNvPicPr>
            <a:picLocks noChangeAspect="1" noChangeArrowheads="1"/>
          </p:cNvPicPr>
          <p:nvPr/>
        </p:nvPicPr>
        <p:blipFill>
          <a:blip r:embed="rId2">
            <a:alphaModFix amt="91000"/>
            <a:extLst>
              <a:ext uri="{BEBA8EAE-BF5A-486C-A8C5-ECC9F3942E4B}">
                <a14:imgProps xmlns:a14="http://schemas.microsoft.com/office/drawing/2010/main">
                  <a14:imgLayer r:embed="rId3">
                    <a14:imgEffect>
                      <a14:sharpenSoften amount="5000"/>
                    </a14:imgEffect>
                    <a14:imgEffect>
                      <a14:colorTemperature colorTemp="6815"/>
                    </a14:imgEffect>
                    <a14:imgEffect>
                      <a14:saturation sat="89000"/>
                    </a14:imgEffect>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2059600" y="1242493"/>
            <a:ext cx="7926070"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PROPOSED SOLUTION</a:t>
            </a:r>
          </a:p>
        </p:txBody>
      </p:sp>
      <p:sp>
        <p:nvSpPr>
          <p:cNvPr id="8" name="TextBox 7">
            <a:extLst>
              <a:ext uri="{FF2B5EF4-FFF2-40B4-BE49-F238E27FC236}">
                <a16:creationId xmlns:a16="http://schemas.microsoft.com/office/drawing/2014/main" xmlns="" id="{F4AA39F8-FD1E-DBD2-D62B-278A89103898}"/>
              </a:ext>
            </a:extLst>
          </p:cNvPr>
          <p:cNvSpPr txBox="1"/>
          <p:nvPr/>
        </p:nvSpPr>
        <p:spPr>
          <a:xfrm>
            <a:off x="571500" y="2403357"/>
            <a:ext cx="11404600" cy="3785652"/>
          </a:xfrm>
          <a:prstGeom prst="rect">
            <a:avLst/>
          </a:prstGeom>
          <a:noFill/>
        </p:spPr>
        <p:txBody>
          <a:bodyPr wrap="square" rtlCol="0">
            <a:sp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Finding the faulty street light automatically is become a vital milestone by using this technology. The primary goal of the project is to provide control and identification of the damaged street light automatically. The lighting system which targets the energy and automatic operation on economical affordable for the streets and immediate information response about the street light fault. In general, the damage of the street light is observed by getting the complaints from the colony (street) people. Whereas in this proposed work using sensors these lights working status is easily captured without any manual interaction. So that it reduces manual efforts and the delay to fix problems. So, to reduce such problem we come with the solution wherein automatic detection of street light issues i.e.; whether the street light is working or not will be found at night time and it should send the notification to the authorized person if there is a problem in particular streetlight and also the location of the place where the streetlight is damaged. The street lights are automatically ON/OFF using </a:t>
            </a:r>
            <a:r>
              <a:rPr lang="en-US" sz="2000" dirty="0" err="1">
                <a:solidFill>
                  <a:schemeClr val="bg1"/>
                </a:solidFill>
                <a:latin typeface="Times New Roman" panose="02020603050405020304" pitchFamily="18" charset="0"/>
                <a:cs typeface="Times New Roman" panose="02020603050405020304" pitchFamily="18" charset="0"/>
              </a:rPr>
              <a:t>IoT</a:t>
            </a:r>
            <a:r>
              <a:rPr lang="en-US" sz="2000" dirty="0">
                <a:solidFill>
                  <a:schemeClr val="bg1"/>
                </a:solidFill>
                <a:latin typeface="Times New Roman" panose="02020603050405020304" pitchFamily="18" charset="0"/>
                <a:cs typeface="Times New Roman" panose="02020603050405020304" pitchFamily="18" charset="0"/>
              </a:rPr>
              <a:t>. In this system, it checks whether the street light is ON/ OFF. The LDR sensor will ON/OFF the street lights automatically, based on the condition of the weather.</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 name="Graphic 1" descr="Group brainstorm with solid fill">
            <a:extLst>
              <a:ext uri="{FF2B5EF4-FFF2-40B4-BE49-F238E27FC236}">
                <a16:creationId xmlns:a16="http://schemas.microsoft.com/office/drawing/2014/main" xmlns="" id="{D2AB8AE1-3EBC-DD83-62CB-1280114326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947604" y="-144000"/>
            <a:ext cx="1604499" cy="1604499"/>
          </a:xfrm>
          <a:prstGeom prst="rect">
            <a:avLst/>
          </a:prstGeom>
        </p:spPr>
      </p:pic>
    </p:spTree>
    <p:extLst>
      <p:ext uri="{BB962C8B-B14F-4D97-AF65-F5344CB8AC3E}">
        <p14:creationId xmlns:p14="http://schemas.microsoft.com/office/powerpoint/2010/main" val="1206807326"/>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CF71EC50-1D08-8F64-E8D6-B5D9131C9C9C}"/>
              </a:ext>
            </a:extLst>
          </p:cNvPr>
          <p:cNvSpPr/>
          <p:nvPr/>
        </p:nvSpPr>
        <p:spPr>
          <a:xfrm>
            <a:off x="3060290" y="443598"/>
            <a:ext cx="6071419" cy="5889523"/>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E706409-0559-4590-0839-8C19C1316C02}"/>
              </a:ext>
            </a:extLst>
          </p:cNvPr>
          <p:cNvSpPr txBox="1"/>
          <p:nvPr/>
        </p:nvSpPr>
        <p:spPr>
          <a:xfrm>
            <a:off x="4351019" y="3544963"/>
            <a:ext cx="5377589" cy="1477328"/>
          </a:xfrm>
          <a:prstGeom prst="rect">
            <a:avLst/>
          </a:prstGeom>
          <a:noFill/>
        </p:spPr>
        <p:txBody>
          <a:bodyPr wrap="square" rtlCol="0">
            <a:spAutoFit/>
          </a:bodyPr>
          <a:lstStyle/>
          <a:p>
            <a:r>
              <a:rPr lang="en-IN" sz="4500" b="1" dirty="0">
                <a:solidFill>
                  <a:schemeClr val="bg1"/>
                </a:solidFill>
                <a:latin typeface="Times New Roman" panose="02020603050405020304" pitchFamily="18" charset="0"/>
                <a:cs typeface="Times New Roman" panose="02020603050405020304" pitchFamily="18" charset="0"/>
              </a:rPr>
              <a:t>TECHNICAL APPROACH</a:t>
            </a:r>
          </a:p>
        </p:txBody>
      </p:sp>
      <p:pic>
        <p:nvPicPr>
          <p:cNvPr id="9" name="Graphic 8" descr="Brain in head with solid fill">
            <a:extLst>
              <a:ext uri="{FF2B5EF4-FFF2-40B4-BE49-F238E27FC236}">
                <a16:creationId xmlns:a16="http://schemas.microsoft.com/office/drawing/2014/main" xmlns="" id="{BAF6DC18-A0A3-2F50-35D5-A54B3A087A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895019" y="911077"/>
            <a:ext cx="2401961" cy="2401961"/>
          </a:xfrm>
          <a:prstGeom prst="rect">
            <a:avLst/>
          </a:prstGeom>
        </p:spPr>
      </p:pic>
    </p:spTree>
    <p:extLst>
      <p:ext uri="{BB962C8B-B14F-4D97-AF65-F5344CB8AC3E}">
        <p14:creationId xmlns:p14="http://schemas.microsoft.com/office/powerpoint/2010/main" val="27308960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alpha val="0"/>
          </a:schemeClr>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063" t="23889" r="10729" b="8888"/>
          <a:stretch/>
        </p:blipFill>
        <p:spPr bwMode="auto">
          <a:xfrm>
            <a:off x="0" y="-88900"/>
            <a:ext cx="12192000" cy="694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588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1640559" y="64846"/>
            <a:ext cx="8792065"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TECHNICAL APPROACH</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167" t="25249" r="10001" b="11852"/>
          <a:stretch/>
        </p:blipFill>
        <p:spPr bwMode="auto">
          <a:xfrm>
            <a:off x="0" y="1084152"/>
            <a:ext cx="12192000" cy="580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Graphic 3" descr="Brain in head with solid fill">
            <a:extLst>
              <a:ext uri="{FF2B5EF4-FFF2-40B4-BE49-F238E27FC236}">
                <a16:creationId xmlns:a16="http://schemas.microsoft.com/office/drawing/2014/main" xmlns="" id="{5035D0A3-3DD6-F6FE-6A2A-6785EBC6D8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077024" y="0"/>
            <a:ext cx="1048176" cy="1048176"/>
          </a:xfrm>
          <a:prstGeom prst="rect">
            <a:avLst/>
          </a:prstGeom>
        </p:spPr>
      </p:pic>
    </p:spTree>
    <p:extLst>
      <p:ext uri="{BB962C8B-B14F-4D97-AF65-F5344CB8AC3E}">
        <p14:creationId xmlns:p14="http://schemas.microsoft.com/office/powerpoint/2010/main" val="1023042559"/>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TotalTime>
  <Words>1168</Words>
  <Application>Microsoft Office PowerPoint</Application>
  <PresentationFormat>Custom</PresentationFormat>
  <Paragraphs>47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kanikishashank@gmail.com</dc:creator>
  <cp:lastModifiedBy>KANIKI SRINIVAS</cp:lastModifiedBy>
  <cp:revision>19</cp:revision>
  <dcterms:created xsi:type="dcterms:W3CDTF">2023-09-11T15:38:11Z</dcterms:created>
  <dcterms:modified xsi:type="dcterms:W3CDTF">2023-10-13T18:03:10Z</dcterms:modified>
</cp:coreProperties>
</file>